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5"/>
  </p:notesMasterIdLst>
  <p:handoutMasterIdLst>
    <p:handoutMasterId r:id="rId36"/>
  </p:handoutMasterIdLst>
  <p:sldIdLst>
    <p:sldId id="256" r:id="rId2"/>
    <p:sldId id="257" r:id="rId3"/>
    <p:sldId id="285" r:id="rId4"/>
    <p:sldId id="286" r:id="rId5"/>
    <p:sldId id="258" r:id="rId6"/>
    <p:sldId id="259" r:id="rId7"/>
    <p:sldId id="283" r:id="rId8"/>
    <p:sldId id="260" r:id="rId9"/>
    <p:sldId id="290" r:id="rId10"/>
    <p:sldId id="291" r:id="rId11"/>
    <p:sldId id="292" r:id="rId12"/>
    <p:sldId id="263" r:id="rId13"/>
    <p:sldId id="267" r:id="rId14"/>
    <p:sldId id="280" r:id="rId15"/>
    <p:sldId id="268" r:id="rId16"/>
    <p:sldId id="281" r:id="rId17"/>
    <p:sldId id="269" r:id="rId18"/>
    <p:sldId id="282" r:id="rId19"/>
    <p:sldId id="265" r:id="rId20"/>
    <p:sldId id="277" r:id="rId21"/>
    <p:sldId id="266" r:id="rId22"/>
    <p:sldId id="278" r:id="rId23"/>
    <p:sldId id="270" r:id="rId24"/>
    <p:sldId id="279" r:id="rId25"/>
    <p:sldId id="262" r:id="rId26"/>
    <p:sldId id="261" r:id="rId27"/>
    <p:sldId id="271" r:id="rId28"/>
    <p:sldId id="272" r:id="rId29"/>
    <p:sldId id="273" r:id="rId30"/>
    <p:sldId id="288" r:id="rId31"/>
    <p:sldId id="289" r:id="rId32"/>
    <p:sldId id="275" r:id="rId33"/>
    <p:sldId id="287" r:id="rId3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B857"/>
    <a:srgbClr val="E5C677"/>
    <a:srgbClr val="CC9900"/>
    <a:srgbClr val="FFCC66"/>
    <a:srgbClr val="ECD69E"/>
    <a:srgbClr val="DE4A22"/>
    <a:srgbClr val="AB3819"/>
    <a:srgbClr val="FADEB4"/>
    <a:srgbClr val="F9D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2A9ED3-9C5F-0C48-04A7-8E7A4F715A1E}" v="10" dt="2020-06-15T12:34:47.9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94660"/>
  </p:normalViewPr>
  <p:slideViewPr>
    <p:cSldViewPr snapToGrid="0">
      <p:cViewPr varScale="1">
        <p:scale>
          <a:sx n="37" d="100"/>
          <a:sy n="37" d="100"/>
        </p:scale>
        <p:origin x="84"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 Healy" userId="S::tara.healy@saintraphaels.ie::95878336-1cf2-4e8c-be3c-8480d297e4ea" providerId="AD" clId="Web-{1E2A9ED3-9C5F-0C48-04A7-8E7A4F715A1E}"/>
    <pc:docChg chg="modSld">
      <pc:chgData name="Tara Healy" userId="S::tara.healy@saintraphaels.ie::95878336-1cf2-4e8c-be3c-8480d297e4ea" providerId="AD" clId="Web-{1E2A9ED3-9C5F-0C48-04A7-8E7A4F715A1E}" dt="2020-06-15T12:34:47.822" v="8" actId="1076"/>
      <pc:docMkLst>
        <pc:docMk/>
      </pc:docMkLst>
      <pc:sldChg chg="modSp">
        <pc:chgData name="Tara Healy" userId="S::tara.healy@saintraphaels.ie::95878336-1cf2-4e8c-be3c-8480d297e4ea" providerId="AD" clId="Web-{1E2A9ED3-9C5F-0C48-04A7-8E7A4F715A1E}" dt="2020-06-15T12:34:47.822" v="8" actId="1076"/>
        <pc:sldMkLst>
          <pc:docMk/>
          <pc:sldMk cId="1969588167" sldId="283"/>
        </pc:sldMkLst>
        <pc:spChg chg="mod">
          <ac:chgData name="Tara Healy" userId="S::tara.healy@saintraphaels.ie::95878336-1cf2-4e8c-be3c-8480d297e4ea" providerId="AD" clId="Web-{1E2A9ED3-9C5F-0C48-04A7-8E7A4F715A1E}" dt="2020-06-15T12:34:47.822" v="8" actId="1076"/>
          <ac:spMkLst>
            <pc:docMk/>
            <pc:sldMk cId="1969588167" sldId="283"/>
            <ac:spMk id="2" creationId="{00000000-0000-0000-0000-000000000000}"/>
          </ac:spMkLst>
        </pc:spChg>
      </pc:sldChg>
      <pc:sldChg chg="modSp">
        <pc:chgData name="Tara Healy" userId="S::tara.healy@saintraphaels.ie::95878336-1cf2-4e8c-be3c-8480d297e4ea" providerId="AD" clId="Web-{1E2A9ED3-9C5F-0C48-04A7-8E7A4F715A1E}" dt="2020-06-15T12:33:59.509" v="2" actId="20577"/>
        <pc:sldMkLst>
          <pc:docMk/>
          <pc:sldMk cId="3195804509" sldId="286"/>
        </pc:sldMkLst>
        <pc:spChg chg="mod">
          <ac:chgData name="Tara Healy" userId="S::tara.healy@saintraphaels.ie::95878336-1cf2-4e8c-be3c-8480d297e4ea" providerId="AD" clId="Web-{1E2A9ED3-9C5F-0C48-04A7-8E7A4F715A1E}" dt="2020-06-15T12:33:59.509" v="2" actId="20577"/>
          <ac:spMkLst>
            <pc:docMk/>
            <pc:sldMk cId="3195804509" sldId="286"/>
            <ac:spMk id="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9F568-5DCE-47FB-ABDB-BE9785A5EB02}" type="doc">
      <dgm:prSet loTypeId="urn:microsoft.com/office/officeart/2005/8/layout/pyramid2" loCatId="pyramid" qsTypeId="urn:microsoft.com/office/officeart/2005/8/quickstyle/simple1" qsCatId="simple" csTypeId="urn:microsoft.com/office/officeart/2005/8/colors/accent4_1" csCatId="accent4" phldr="1"/>
      <dgm:spPr/>
    </dgm:pt>
    <dgm:pt modelId="{EFFB8380-5FE7-4297-A8EF-053169D43BFB}">
      <dgm:prSet phldrT="[Text]" phldr="1"/>
      <dgm:spPr/>
      <dgm:t>
        <a:bodyPr/>
        <a:lstStyle/>
        <a:p>
          <a:endParaRPr lang="en-US" dirty="0"/>
        </a:p>
      </dgm:t>
    </dgm:pt>
    <dgm:pt modelId="{3A907A66-6BE7-447B-9DF5-EF6AADCC2CAB}" type="sibTrans" cxnId="{18872659-5244-443A-AF40-522C20E7F1A4}">
      <dgm:prSet/>
      <dgm:spPr/>
      <dgm:t>
        <a:bodyPr/>
        <a:lstStyle/>
        <a:p>
          <a:endParaRPr lang="en-US"/>
        </a:p>
      </dgm:t>
    </dgm:pt>
    <dgm:pt modelId="{99B26D16-C251-48F8-8484-311527C52B98}" type="parTrans" cxnId="{18872659-5244-443A-AF40-522C20E7F1A4}">
      <dgm:prSet/>
      <dgm:spPr/>
      <dgm:t>
        <a:bodyPr/>
        <a:lstStyle/>
        <a:p>
          <a:endParaRPr lang="en-US"/>
        </a:p>
      </dgm:t>
    </dgm:pt>
    <dgm:pt modelId="{85C9B4EB-A7B1-437B-A6B4-92A259C02380}">
      <dgm:prSet phldrT="[Text]" phldr="1"/>
      <dgm:spPr/>
      <dgm:t>
        <a:bodyPr/>
        <a:lstStyle/>
        <a:p>
          <a:endParaRPr lang="en-US" dirty="0"/>
        </a:p>
      </dgm:t>
    </dgm:pt>
    <dgm:pt modelId="{68333F4F-A514-402F-B5C4-13262E81B229}" type="sibTrans" cxnId="{4228C8D4-19FB-4794-ABCD-F497D47E8B36}">
      <dgm:prSet/>
      <dgm:spPr/>
      <dgm:t>
        <a:bodyPr/>
        <a:lstStyle/>
        <a:p>
          <a:endParaRPr lang="en-US"/>
        </a:p>
      </dgm:t>
    </dgm:pt>
    <dgm:pt modelId="{F8A9D0DD-F3A8-44D9-A2F8-A0737031AF13}" type="parTrans" cxnId="{4228C8D4-19FB-4794-ABCD-F497D47E8B36}">
      <dgm:prSet/>
      <dgm:spPr/>
      <dgm:t>
        <a:bodyPr/>
        <a:lstStyle/>
        <a:p>
          <a:endParaRPr lang="en-US"/>
        </a:p>
      </dgm:t>
    </dgm:pt>
    <dgm:pt modelId="{ABA63D2B-5DA3-4730-9A46-7EE5E5413D1D}">
      <dgm:prSet phldrT="[Text]" phldr="1"/>
      <dgm:spPr/>
      <dgm:t>
        <a:bodyPr/>
        <a:lstStyle/>
        <a:p>
          <a:endParaRPr lang="en-US" dirty="0"/>
        </a:p>
      </dgm:t>
    </dgm:pt>
    <dgm:pt modelId="{294863EB-76B5-4F1C-ABC8-CE887A69D344}" type="sibTrans" cxnId="{E6394E0E-3176-44EC-8DDF-EE9B6484BBBA}">
      <dgm:prSet/>
      <dgm:spPr/>
      <dgm:t>
        <a:bodyPr/>
        <a:lstStyle/>
        <a:p>
          <a:endParaRPr lang="en-US"/>
        </a:p>
      </dgm:t>
    </dgm:pt>
    <dgm:pt modelId="{0C2E7A2B-3203-4D19-9F62-BB9B7B391604}" type="parTrans" cxnId="{E6394E0E-3176-44EC-8DDF-EE9B6484BBBA}">
      <dgm:prSet/>
      <dgm:spPr/>
      <dgm:t>
        <a:bodyPr/>
        <a:lstStyle/>
        <a:p>
          <a:endParaRPr lang="en-US"/>
        </a:p>
      </dgm:t>
    </dgm:pt>
    <dgm:pt modelId="{C33297EE-C84A-43F9-AF27-B2180707924D}" type="pres">
      <dgm:prSet presAssocID="{E8D9F568-5DCE-47FB-ABDB-BE9785A5EB02}" presName="compositeShape" presStyleCnt="0">
        <dgm:presLayoutVars>
          <dgm:dir/>
          <dgm:resizeHandles/>
        </dgm:presLayoutVars>
      </dgm:prSet>
      <dgm:spPr/>
    </dgm:pt>
    <dgm:pt modelId="{0443BF48-C444-4471-B189-93CE7B1D9912}" type="pres">
      <dgm:prSet presAssocID="{E8D9F568-5DCE-47FB-ABDB-BE9785A5EB02}" presName="pyramid" presStyleLbl="node1" presStyleIdx="0" presStyleCnt="1" custAng="10800000" custLinFactNeighborX="29844" custLinFactNeighborY="312"/>
      <dgm:spPr/>
    </dgm:pt>
    <dgm:pt modelId="{EFC19FF2-5F63-44E0-815B-EB3C01B0A8FF}" type="pres">
      <dgm:prSet presAssocID="{E8D9F568-5DCE-47FB-ABDB-BE9785A5EB02}" presName="theList" presStyleCnt="0"/>
      <dgm:spPr/>
    </dgm:pt>
    <dgm:pt modelId="{42A2E1BD-508B-46CF-A3A4-C6AC8A8C5534}" type="pres">
      <dgm:prSet presAssocID="{EFFB8380-5FE7-4297-A8EF-053169D43BFB}" presName="aNode" presStyleLbl="fgAcc1" presStyleIdx="0" presStyleCnt="3" custScaleX="160944" custScaleY="16780" custLinFactNeighborX="-5709" custLinFactNeighborY="60555">
        <dgm:presLayoutVars>
          <dgm:bulletEnabled val="1"/>
        </dgm:presLayoutVars>
      </dgm:prSet>
      <dgm:spPr/>
      <dgm:t>
        <a:bodyPr/>
        <a:lstStyle/>
        <a:p>
          <a:endParaRPr lang="en-US"/>
        </a:p>
      </dgm:t>
    </dgm:pt>
    <dgm:pt modelId="{E5776E5D-6AF4-47DD-BF28-889F1187D952}" type="pres">
      <dgm:prSet presAssocID="{EFFB8380-5FE7-4297-A8EF-053169D43BFB}" presName="aSpace" presStyleCnt="0"/>
      <dgm:spPr/>
    </dgm:pt>
    <dgm:pt modelId="{0E4B03AE-3389-4F6E-9069-7B8F6C1FDD05}" type="pres">
      <dgm:prSet presAssocID="{85C9B4EB-A7B1-437B-A6B4-92A259C02380}" presName="aNode" presStyleLbl="fgAcc1" presStyleIdx="1" presStyleCnt="3" custScaleX="168580" custScaleY="17574" custLinFactNeighborX="-7764" custLinFactNeighborY="-20636">
        <dgm:presLayoutVars>
          <dgm:bulletEnabled val="1"/>
        </dgm:presLayoutVars>
      </dgm:prSet>
      <dgm:spPr/>
      <dgm:t>
        <a:bodyPr/>
        <a:lstStyle/>
        <a:p>
          <a:endParaRPr lang="en-US"/>
        </a:p>
      </dgm:t>
    </dgm:pt>
    <dgm:pt modelId="{70883E89-F4F2-44DC-B5D3-B6AAC8C0D38C}" type="pres">
      <dgm:prSet presAssocID="{85C9B4EB-A7B1-437B-A6B4-92A259C02380}" presName="aSpace" presStyleCnt="0"/>
      <dgm:spPr/>
    </dgm:pt>
    <dgm:pt modelId="{F7C9651B-99A3-4BB8-9701-A026E20C98A1}" type="pres">
      <dgm:prSet presAssocID="{ABA63D2B-5DA3-4730-9A46-7EE5E5413D1D}" presName="aNode" presStyleLbl="fgAcc1" presStyleIdx="2" presStyleCnt="3" custScaleX="156975" custScaleY="14401" custLinFactNeighborX="-4255" custLinFactNeighborY="-16156">
        <dgm:presLayoutVars>
          <dgm:bulletEnabled val="1"/>
        </dgm:presLayoutVars>
      </dgm:prSet>
      <dgm:spPr/>
      <dgm:t>
        <a:bodyPr/>
        <a:lstStyle/>
        <a:p>
          <a:endParaRPr lang="en-US"/>
        </a:p>
      </dgm:t>
    </dgm:pt>
    <dgm:pt modelId="{58BDF20A-3E30-4D83-8DB7-E78A64DA7746}" type="pres">
      <dgm:prSet presAssocID="{ABA63D2B-5DA3-4730-9A46-7EE5E5413D1D}" presName="aSpace" presStyleCnt="0"/>
      <dgm:spPr/>
    </dgm:pt>
  </dgm:ptLst>
  <dgm:cxnLst>
    <dgm:cxn modelId="{21E95712-9830-4381-90B8-0DC856807F4A}" type="presOf" srcId="{ABA63D2B-5DA3-4730-9A46-7EE5E5413D1D}" destId="{F7C9651B-99A3-4BB8-9701-A026E20C98A1}" srcOrd="0" destOrd="0" presId="urn:microsoft.com/office/officeart/2005/8/layout/pyramid2"/>
    <dgm:cxn modelId="{18872659-5244-443A-AF40-522C20E7F1A4}" srcId="{E8D9F568-5DCE-47FB-ABDB-BE9785A5EB02}" destId="{EFFB8380-5FE7-4297-A8EF-053169D43BFB}" srcOrd="0" destOrd="0" parTransId="{99B26D16-C251-48F8-8484-311527C52B98}" sibTransId="{3A907A66-6BE7-447B-9DF5-EF6AADCC2CAB}"/>
    <dgm:cxn modelId="{02973A73-D24C-4B05-ABBF-DEADC9B488CF}" type="presOf" srcId="{85C9B4EB-A7B1-437B-A6B4-92A259C02380}" destId="{0E4B03AE-3389-4F6E-9069-7B8F6C1FDD05}" srcOrd="0" destOrd="0" presId="urn:microsoft.com/office/officeart/2005/8/layout/pyramid2"/>
    <dgm:cxn modelId="{E6394E0E-3176-44EC-8DDF-EE9B6484BBBA}" srcId="{E8D9F568-5DCE-47FB-ABDB-BE9785A5EB02}" destId="{ABA63D2B-5DA3-4730-9A46-7EE5E5413D1D}" srcOrd="2" destOrd="0" parTransId="{0C2E7A2B-3203-4D19-9F62-BB9B7B391604}" sibTransId="{294863EB-76B5-4F1C-ABC8-CE887A69D344}"/>
    <dgm:cxn modelId="{A9CAC5EA-F3F9-4A13-975F-6E4D2F16CA0B}" type="presOf" srcId="{EFFB8380-5FE7-4297-A8EF-053169D43BFB}" destId="{42A2E1BD-508B-46CF-A3A4-C6AC8A8C5534}" srcOrd="0" destOrd="0" presId="urn:microsoft.com/office/officeart/2005/8/layout/pyramid2"/>
    <dgm:cxn modelId="{4228C8D4-19FB-4794-ABCD-F497D47E8B36}" srcId="{E8D9F568-5DCE-47FB-ABDB-BE9785A5EB02}" destId="{85C9B4EB-A7B1-437B-A6B4-92A259C02380}" srcOrd="1" destOrd="0" parTransId="{F8A9D0DD-F3A8-44D9-A2F8-A0737031AF13}" sibTransId="{68333F4F-A514-402F-B5C4-13262E81B229}"/>
    <dgm:cxn modelId="{700CC973-0F5D-4CCF-9C06-3C0A89108888}" type="presOf" srcId="{E8D9F568-5DCE-47FB-ABDB-BE9785A5EB02}" destId="{C33297EE-C84A-43F9-AF27-B2180707924D}" srcOrd="0" destOrd="0" presId="urn:microsoft.com/office/officeart/2005/8/layout/pyramid2"/>
    <dgm:cxn modelId="{E1C6D7E6-56BC-4086-A215-15E35D0517A7}" type="presParOf" srcId="{C33297EE-C84A-43F9-AF27-B2180707924D}" destId="{0443BF48-C444-4471-B189-93CE7B1D9912}" srcOrd="0" destOrd="0" presId="urn:microsoft.com/office/officeart/2005/8/layout/pyramid2"/>
    <dgm:cxn modelId="{7B75F4E8-F797-4653-8FED-3DF09A9A2B52}" type="presParOf" srcId="{C33297EE-C84A-43F9-AF27-B2180707924D}" destId="{EFC19FF2-5F63-44E0-815B-EB3C01B0A8FF}" srcOrd="1" destOrd="0" presId="urn:microsoft.com/office/officeart/2005/8/layout/pyramid2"/>
    <dgm:cxn modelId="{9370599D-58DB-4B76-873B-F12B1229F9DD}" type="presParOf" srcId="{EFC19FF2-5F63-44E0-815B-EB3C01B0A8FF}" destId="{42A2E1BD-508B-46CF-A3A4-C6AC8A8C5534}" srcOrd="0" destOrd="0" presId="urn:microsoft.com/office/officeart/2005/8/layout/pyramid2"/>
    <dgm:cxn modelId="{2E1EBD47-C35C-4872-B61B-4D053E338716}" type="presParOf" srcId="{EFC19FF2-5F63-44E0-815B-EB3C01B0A8FF}" destId="{E5776E5D-6AF4-47DD-BF28-889F1187D952}" srcOrd="1" destOrd="0" presId="urn:microsoft.com/office/officeart/2005/8/layout/pyramid2"/>
    <dgm:cxn modelId="{58351BCF-2EF8-425D-9912-F226D5B1548F}" type="presParOf" srcId="{EFC19FF2-5F63-44E0-815B-EB3C01B0A8FF}" destId="{0E4B03AE-3389-4F6E-9069-7B8F6C1FDD05}" srcOrd="2" destOrd="0" presId="urn:microsoft.com/office/officeart/2005/8/layout/pyramid2"/>
    <dgm:cxn modelId="{B1B9F195-BDEC-4DEB-91CF-3946F29DBAAA}" type="presParOf" srcId="{EFC19FF2-5F63-44E0-815B-EB3C01B0A8FF}" destId="{70883E89-F4F2-44DC-B5D3-B6AAC8C0D38C}" srcOrd="3" destOrd="0" presId="urn:microsoft.com/office/officeart/2005/8/layout/pyramid2"/>
    <dgm:cxn modelId="{8E8D4EB3-5CA8-47C9-89D0-4CD2441FFAC1}" type="presParOf" srcId="{EFC19FF2-5F63-44E0-815B-EB3C01B0A8FF}" destId="{F7C9651B-99A3-4BB8-9701-A026E20C98A1}" srcOrd="4" destOrd="0" presId="urn:microsoft.com/office/officeart/2005/8/layout/pyramid2"/>
    <dgm:cxn modelId="{E21A8490-2423-4F9D-98D8-B1D86ED98C67}" type="presParOf" srcId="{EFC19FF2-5F63-44E0-815B-EB3C01B0A8FF}" destId="{58BDF20A-3E30-4D83-8DB7-E78A64DA7746}"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3BF48-C444-4471-B189-93CE7B1D9912}">
      <dsp:nvSpPr>
        <dsp:cNvPr id="0" name=""/>
        <dsp:cNvSpPr/>
      </dsp:nvSpPr>
      <dsp:spPr>
        <a:xfrm rot="10800000">
          <a:off x="2281531" y="0"/>
          <a:ext cx="4593961" cy="4593961"/>
        </a:xfrm>
        <a:prstGeom prst="triangl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A2E1BD-508B-46CF-A3A4-C6AC8A8C5534}">
      <dsp:nvSpPr>
        <dsp:cNvPr id="0" name=""/>
        <dsp:cNvSpPr/>
      </dsp:nvSpPr>
      <dsp:spPr>
        <a:xfrm>
          <a:off x="2127098" y="990159"/>
          <a:ext cx="4805907" cy="616693"/>
        </a:xfrm>
        <a:prstGeom prst="round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endParaRPr lang="en-US" sz="2500" kern="1200" dirty="0"/>
        </a:p>
      </dsp:txBody>
      <dsp:txXfrm>
        <a:off x="2157202" y="1020263"/>
        <a:ext cx="4745699" cy="556485"/>
      </dsp:txXfrm>
    </dsp:sp>
    <dsp:sp modelId="{0E4B03AE-3389-4F6E-9069-7B8F6C1FDD05}">
      <dsp:nvSpPr>
        <dsp:cNvPr id="0" name=""/>
        <dsp:cNvSpPr/>
      </dsp:nvSpPr>
      <dsp:spPr>
        <a:xfrm>
          <a:off x="1951726" y="1693260"/>
          <a:ext cx="5033924" cy="645874"/>
        </a:xfrm>
        <a:prstGeom prst="round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US" sz="2700" kern="1200" dirty="0"/>
        </a:p>
      </dsp:txBody>
      <dsp:txXfrm>
        <a:off x="1983255" y="1724789"/>
        <a:ext cx="4970866" cy="582816"/>
      </dsp:txXfrm>
    </dsp:sp>
    <dsp:sp modelId="{F7C9651B-99A3-4BB8-9701-A026E20C98A1}">
      <dsp:nvSpPr>
        <dsp:cNvPr id="0" name=""/>
        <dsp:cNvSpPr/>
      </dsp:nvSpPr>
      <dsp:spPr>
        <a:xfrm>
          <a:off x="2229774" y="2819111"/>
          <a:ext cx="4687390" cy="529261"/>
        </a:xfrm>
        <a:prstGeom prst="round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en-US" sz="2200" kern="1200" dirty="0"/>
        </a:p>
      </dsp:txBody>
      <dsp:txXfrm>
        <a:off x="2255610" y="2844947"/>
        <a:ext cx="4635718" cy="477589"/>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C35B848-1F68-4CC8-B438-0ABE9793A889}" type="datetimeFigureOut">
              <a:rPr lang="en-IE" smtClean="0"/>
              <a:t>15/06/2020</a:t>
            </a:fld>
            <a:endParaRPr lang="en-IE"/>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9E365AF-4997-4D95-97D0-3395AD87384A}" type="slidenum">
              <a:rPr lang="en-IE" smtClean="0"/>
              <a:t>‹#›</a:t>
            </a:fld>
            <a:endParaRPr lang="en-IE"/>
          </a:p>
        </p:txBody>
      </p:sp>
    </p:spTree>
    <p:extLst>
      <p:ext uri="{BB962C8B-B14F-4D97-AF65-F5344CB8AC3E}">
        <p14:creationId xmlns:p14="http://schemas.microsoft.com/office/powerpoint/2010/main" val="3767530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5A1DC11-A24C-4390-AAB6-29AE5F696D60}" type="datetimeFigureOut">
              <a:rPr lang="en-IE" smtClean="0"/>
              <a:t>15/06/2020</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E7E01EF-591A-4B3F-BBB1-7B0769AFC7F3}" type="slidenum">
              <a:rPr lang="en-IE" smtClean="0"/>
              <a:t>‹#›</a:t>
            </a:fld>
            <a:endParaRPr lang="en-IE"/>
          </a:p>
        </p:txBody>
      </p:sp>
    </p:spTree>
    <p:extLst>
      <p:ext uri="{BB962C8B-B14F-4D97-AF65-F5344CB8AC3E}">
        <p14:creationId xmlns:p14="http://schemas.microsoft.com/office/powerpoint/2010/main" val="2186922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30740E-D749-4850-BF4B-6CF32F4D0874}" type="datetimeFigureOut">
              <a:rPr lang="en-IE" smtClean="0"/>
              <a:t>15/06/2020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FD8E7D6-E033-4C17-BBA3-2E71ABE6DC91}" type="slidenum">
              <a:rPr lang="en-IE" smtClean="0"/>
              <a:t>‹#›</a:t>
            </a:fld>
            <a:endParaRPr lang="en-IE"/>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58" y="-9627"/>
            <a:ext cx="6430272" cy="3010320"/>
          </a:xfrm>
          <a:prstGeom prst="rect">
            <a:avLst/>
          </a:prstGeom>
        </p:spPr>
      </p:pic>
    </p:spTree>
    <p:extLst>
      <p:ext uri="{BB962C8B-B14F-4D97-AF65-F5344CB8AC3E}">
        <p14:creationId xmlns:p14="http://schemas.microsoft.com/office/powerpoint/2010/main" val="2846235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30740E-D749-4850-BF4B-6CF32F4D0874}" type="datetimeFigureOut">
              <a:rPr lang="en-IE" smtClean="0"/>
              <a:t>15/06/2020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FD8E7D6-E033-4C17-BBA3-2E71ABE6DC91}" type="slidenum">
              <a:rPr lang="en-IE" smtClean="0"/>
              <a:t>‹#›</a:t>
            </a:fld>
            <a:endParaRPr lang="en-IE"/>
          </a:p>
        </p:txBody>
      </p:sp>
    </p:spTree>
    <p:extLst>
      <p:ext uri="{BB962C8B-B14F-4D97-AF65-F5344CB8AC3E}">
        <p14:creationId xmlns:p14="http://schemas.microsoft.com/office/powerpoint/2010/main" val="3222546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30740E-D749-4850-BF4B-6CF32F4D0874}" type="datetimeFigureOut">
              <a:rPr lang="en-IE" smtClean="0"/>
              <a:t>15/06/2020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FD8E7D6-E033-4C17-BBA3-2E71ABE6DC91}" type="slidenum">
              <a:rPr lang="en-IE" smtClean="0"/>
              <a:t>‹#›</a:t>
            </a:fld>
            <a:endParaRPr lang="en-IE"/>
          </a:p>
        </p:txBody>
      </p:sp>
    </p:spTree>
    <p:extLst>
      <p:ext uri="{BB962C8B-B14F-4D97-AF65-F5344CB8AC3E}">
        <p14:creationId xmlns:p14="http://schemas.microsoft.com/office/powerpoint/2010/main" val="1378204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30740E-D749-4850-BF4B-6CF32F4D0874}" type="datetimeFigureOut">
              <a:rPr lang="en-IE" smtClean="0"/>
              <a:t>15/06/2020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FD8E7D6-E033-4C17-BBA3-2E71ABE6DC91}" type="slidenum">
              <a:rPr lang="en-IE" smtClean="0"/>
              <a:t>‹#›</a:t>
            </a:fld>
            <a:endParaRPr lang="en-IE"/>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855676" cy="2934109"/>
          </a:xfrm>
          <a:prstGeom prst="rect">
            <a:avLst/>
          </a:prstGeom>
        </p:spPr>
      </p:pic>
    </p:spTree>
    <p:extLst>
      <p:ext uri="{BB962C8B-B14F-4D97-AF65-F5344CB8AC3E}">
        <p14:creationId xmlns:p14="http://schemas.microsoft.com/office/powerpoint/2010/main" val="3991646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30740E-D749-4850-BF4B-6CF32F4D0874}" type="datetimeFigureOut">
              <a:rPr lang="en-IE" smtClean="0"/>
              <a:t>15/06/2020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FD8E7D6-E033-4C17-BBA3-2E71ABE6DC91}" type="slidenum">
              <a:rPr lang="en-IE" smtClean="0"/>
              <a:t>‹#›</a:t>
            </a:fld>
            <a:endParaRPr lang="en-IE"/>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017"/>
            <a:ext cx="8320216" cy="2934109"/>
          </a:xfrm>
          <a:prstGeom prst="rect">
            <a:avLst/>
          </a:prstGeom>
        </p:spPr>
      </p:pic>
    </p:spTree>
    <p:extLst>
      <p:ext uri="{BB962C8B-B14F-4D97-AF65-F5344CB8AC3E}">
        <p14:creationId xmlns:p14="http://schemas.microsoft.com/office/powerpoint/2010/main" val="1812576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30740E-D749-4850-BF4B-6CF32F4D0874}" type="datetimeFigureOut">
              <a:rPr lang="en-IE" smtClean="0"/>
              <a:t>15/06/2020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FD8E7D6-E033-4C17-BBA3-2E71ABE6DC91}" type="slidenum">
              <a:rPr lang="en-IE" smtClean="0"/>
              <a:t>‹#›</a:t>
            </a:fld>
            <a:endParaRPr lang="en-IE"/>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153400" cy="2934109"/>
          </a:xfrm>
          <a:prstGeom prst="rect">
            <a:avLst/>
          </a:prstGeom>
        </p:spPr>
      </p:pic>
    </p:spTree>
    <p:extLst>
      <p:ext uri="{BB962C8B-B14F-4D97-AF65-F5344CB8AC3E}">
        <p14:creationId xmlns:p14="http://schemas.microsoft.com/office/powerpoint/2010/main" val="1474513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30740E-D749-4850-BF4B-6CF32F4D0874}" type="datetimeFigureOut">
              <a:rPr lang="en-IE" smtClean="0"/>
              <a:t>15/06/2020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4FD8E7D6-E033-4C17-BBA3-2E71ABE6DC91}" type="slidenum">
              <a:rPr lang="en-IE" smtClean="0"/>
              <a:t>‹#›</a:t>
            </a:fld>
            <a:endParaRPr lang="en-IE"/>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8089557" cy="2934109"/>
          </a:xfrm>
          <a:prstGeom prst="rect">
            <a:avLst/>
          </a:prstGeom>
        </p:spPr>
      </p:pic>
    </p:spTree>
    <p:extLst>
      <p:ext uri="{BB962C8B-B14F-4D97-AF65-F5344CB8AC3E}">
        <p14:creationId xmlns:p14="http://schemas.microsoft.com/office/powerpoint/2010/main" val="2151200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30740E-D749-4850-BF4B-6CF32F4D0874}" type="datetimeFigureOut">
              <a:rPr lang="en-IE" smtClean="0"/>
              <a:t>15/06/2020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4FD8E7D6-E033-4C17-BBA3-2E71ABE6DC91}" type="slidenum">
              <a:rPr lang="en-IE" smtClean="0"/>
              <a:t>‹#›</a:t>
            </a:fld>
            <a:endParaRPr lang="en-IE"/>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8287265" cy="2934109"/>
          </a:xfrm>
          <a:prstGeom prst="rect">
            <a:avLst/>
          </a:prstGeom>
        </p:spPr>
      </p:pic>
    </p:spTree>
    <p:extLst>
      <p:ext uri="{BB962C8B-B14F-4D97-AF65-F5344CB8AC3E}">
        <p14:creationId xmlns:p14="http://schemas.microsoft.com/office/powerpoint/2010/main" val="3896385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0740E-D749-4850-BF4B-6CF32F4D0874}" type="datetimeFigureOut">
              <a:rPr lang="en-IE" smtClean="0"/>
              <a:t>15/06/2020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4FD8E7D6-E033-4C17-BBA3-2E71ABE6DC91}" type="slidenum">
              <a:rPr lang="en-IE" smtClean="0"/>
              <a:t>‹#›</a:t>
            </a:fld>
            <a:endParaRPr lang="en-IE"/>
          </a:p>
        </p:txBody>
      </p:sp>
    </p:spTree>
    <p:extLst>
      <p:ext uri="{BB962C8B-B14F-4D97-AF65-F5344CB8AC3E}">
        <p14:creationId xmlns:p14="http://schemas.microsoft.com/office/powerpoint/2010/main" val="1494387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30740E-D749-4850-BF4B-6CF32F4D0874}" type="datetimeFigureOut">
              <a:rPr lang="en-IE" smtClean="0"/>
              <a:t>15/06/2020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FD8E7D6-E033-4C17-BBA3-2E71ABE6DC91}" type="slidenum">
              <a:rPr lang="en-IE" smtClean="0"/>
              <a:t>‹#›</a:t>
            </a:fld>
            <a:endParaRPr lang="en-IE"/>
          </a:p>
        </p:txBody>
      </p:sp>
    </p:spTree>
    <p:extLst>
      <p:ext uri="{BB962C8B-B14F-4D97-AF65-F5344CB8AC3E}">
        <p14:creationId xmlns:p14="http://schemas.microsoft.com/office/powerpoint/2010/main" val="4022473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30740E-D749-4850-BF4B-6CF32F4D0874}" type="datetimeFigureOut">
              <a:rPr lang="en-IE" smtClean="0"/>
              <a:t>15/06/2020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FD8E7D6-E033-4C17-BBA3-2E71ABE6DC91}" type="slidenum">
              <a:rPr lang="en-IE" smtClean="0"/>
              <a:t>‹#›</a:t>
            </a:fld>
            <a:endParaRPr lang="en-IE"/>
          </a:p>
        </p:txBody>
      </p:sp>
    </p:spTree>
    <p:extLst>
      <p:ext uri="{BB962C8B-B14F-4D97-AF65-F5344CB8AC3E}">
        <p14:creationId xmlns:p14="http://schemas.microsoft.com/office/powerpoint/2010/main" val="3790404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30740E-D749-4850-BF4B-6CF32F4D0874}" type="datetimeFigureOut">
              <a:rPr lang="en-IE" smtClean="0"/>
              <a:t>15/06/2020</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D8E7D6-E033-4C17-BBA3-2E71ABE6DC91}" type="slidenum">
              <a:rPr lang="en-IE" smtClean="0"/>
              <a:t>‹#›</a:t>
            </a:fld>
            <a:endParaRPr lang="en-IE"/>
          </a:p>
        </p:txBody>
      </p:sp>
    </p:spTree>
    <p:extLst>
      <p:ext uri="{BB962C8B-B14F-4D97-AF65-F5344CB8AC3E}">
        <p14:creationId xmlns:p14="http://schemas.microsoft.com/office/powerpoint/2010/main" val="10596770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hyperlink" Target="https://www.youtube.com/watch?time_continue=27&amp;v=4263Mj1DWzw&amp;feature=emb_logo" TargetMode="Externa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mailto:john.hardiman@saintraphaels.ie" TargetMode="Externa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hyperlink" Target="http://www.careersportal.ie/"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mailto:john.hardiman@saintraphaels.i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53276"/>
          </a:xfrm>
          <a:prstGeom prst="rect">
            <a:avLst/>
          </a:prstGeom>
        </p:spPr>
      </p:pic>
      <p:sp>
        <p:nvSpPr>
          <p:cNvPr id="2" name="Title 1"/>
          <p:cNvSpPr>
            <a:spLocks noGrp="1"/>
          </p:cNvSpPr>
          <p:nvPr>
            <p:ph type="ctrTitle"/>
          </p:nvPr>
        </p:nvSpPr>
        <p:spPr>
          <a:xfrm>
            <a:off x="827712" y="-132555"/>
            <a:ext cx="9840288" cy="1933574"/>
          </a:xfrm>
        </p:spPr>
        <p:txBody>
          <a:bodyPr>
            <a:normAutofit fontScale="90000"/>
          </a:bodyPr>
          <a:lstStyle/>
          <a:p>
            <a:r>
              <a:rPr lang="en-IE" b="1" dirty="0">
                <a:solidFill>
                  <a:schemeClr val="tx1"/>
                </a:solidFill>
              </a:rPr>
              <a:t>St. Raphael’s College </a:t>
            </a:r>
            <a:br>
              <a:rPr lang="en-IE" b="1" dirty="0">
                <a:solidFill>
                  <a:schemeClr val="tx1"/>
                </a:solidFill>
              </a:rPr>
            </a:br>
            <a:r>
              <a:rPr lang="en-IE" b="1" dirty="0">
                <a:solidFill>
                  <a:schemeClr val="tx1"/>
                </a:solidFill>
              </a:rPr>
              <a:t>1</a:t>
            </a:r>
            <a:r>
              <a:rPr lang="en-IE" b="1" baseline="30000" dirty="0">
                <a:solidFill>
                  <a:schemeClr val="tx1"/>
                </a:solidFill>
              </a:rPr>
              <a:t>st</a:t>
            </a:r>
            <a:r>
              <a:rPr lang="en-IE" b="1" dirty="0">
                <a:solidFill>
                  <a:schemeClr val="tx1"/>
                </a:solidFill>
              </a:rPr>
              <a:t> Year Information Evening 2020</a:t>
            </a:r>
          </a:p>
        </p:txBody>
      </p:sp>
      <p:sp>
        <p:nvSpPr>
          <p:cNvPr id="3" name="Subtitle 2"/>
          <p:cNvSpPr>
            <a:spLocks noGrp="1"/>
          </p:cNvSpPr>
          <p:nvPr>
            <p:ph type="subTitle" idx="1"/>
          </p:nvPr>
        </p:nvSpPr>
        <p:spPr/>
        <p:txBody>
          <a:bodyPr/>
          <a:lstStyle/>
          <a:p>
            <a:endParaRPr lang="en-IE" dirty="0"/>
          </a:p>
        </p:txBody>
      </p:sp>
    </p:spTree>
    <p:extLst>
      <p:ext uri="{BB962C8B-B14F-4D97-AF65-F5344CB8AC3E}">
        <p14:creationId xmlns:p14="http://schemas.microsoft.com/office/powerpoint/2010/main" val="3418198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5162" y="303579"/>
            <a:ext cx="10515600" cy="1325563"/>
          </a:xfrm>
        </p:spPr>
        <p:txBody>
          <a:bodyPr/>
          <a:lstStyle/>
          <a:p>
            <a:r>
              <a:rPr lang="en-IE" b="1" dirty="0"/>
              <a:t>Home School Links </a:t>
            </a:r>
          </a:p>
        </p:txBody>
      </p:sp>
      <p:sp>
        <p:nvSpPr>
          <p:cNvPr id="3" name="Content Placeholder 2"/>
          <p:cNvSpPr>
            <a:spLocks noGrp="1"/>
          </p:cNvSpPr>
          <p:nvPr>
            <p:ph idx="1"/>
          </p:nvPr>
        </p:nvSpPr>
        <p:spPr>
          <a:xfrm>
            <a:off x="539262" y="2766402"/>
            <a:ext cx="10515600" cy="4351338"/>
          </a:xfrm>
        </p:spPr>
        <p:txBody>
          <a:bodyPr>
            <a:normAutofit/>
          </a:bodyPr>
          <a:lstStyle/>
          <a:p>
            <a:r>
              <a:rPr lang="en-IE" sz="2400" dirty="0"/>
              <a:t>Regular contact between home and school is essential.</a:t>
            </a:r>
          </a:p>
          <a:p>
            <a:r>
              <a:rPr lang="en-IE" sz="2400" dirty="0"/>
              <a:t>The main methods of communication are: </a:t>
            </a:r>
          </a:p>
          <a:p>
            <a:pPr lvl="1"/>
            <a:r>
              <a:rPr lang="en-IE" dirty="0"/>
              <a:t>School Journal</a:t>
            </a:r>
          </a:p>
          <a:p>
            <a:pPr lvl="1"/>
            <a:r>
              <a:rPr lang="en-IE" dirty="0"/>
              <a:t>School Reports</a:t>
            </a:r>
          </a:p>
          <a:p>
            <a:pPr lvl="1"/>
            <a:r>
              <a:rPr lang="en-IE" dirty="0"/>
              <a:t>Parent/Teacher Meetings </a:t>
            </a:r>
          </a:p>
          <a:p>
            <a:pPr lvl="1"/>
            <a:r>
              <a:rPr lang="en-IE" dirty="0"/>
              <a:t>Informal Meetings</a:t>
            </a:r>
          </a:p>
          <a:p>
            <a:pPr lvl="1"/>
            <a:r>
              <a:rPr lang="en-IE" dirty="0"/>
              <a:t>Parent Education Programmes</a:t>
            </a:r>
          </a:p>
          <a:p>
            <a:pPr lvl="1"/>
            <a:r>
              <a:rPr lang="en-IE" dirty="0"/>
              <a:t>Parents’ Handbook</a:t>
            </a:r>
          </a:p>
          <a:p>
            <a:pPr lvl="1"/>
            <a:r>
              <a:rPr lang="en-IE" dirty="0"/>
              <a:t>Letters home to parents</a:t>
            </a:r>
          </a:p>
          <a:p>
            <a:pPr lvl="1"/>
            <a:r>
              <a:rPr lang="en-IE" dirty="0"/>
              <a:t>Text messages </a:t>
            </a:r>
          </a:p>
        </p:txBody>
      </p:sp>
      <p:pic>
        <p:nvPicPr>
          <p:cNvPr id="4" name="Picture 3"/>
          <p:cNvPicPr>
            <a:picLocks noChangeAspect="1"/>
          </p:cNvPicPr>
          <p:nvPr/>
        </p:nvPicPr>
        <p:blipFill>
          <a:blip r:embed="rId2"/>
          <a:stretch>
            <a:fillRect/>
          </a:stretch>
        </p:blipFill>
        <p:spPr>
          <a:xfrm>
            <a:off x="8792308" y="35937"/>
            <a:ext cx="3329354" cy="4323670"/>
          </a:xfrm>
          <a:prstGeom prst="rect">
            <a:avLst/>
          </a:prstGeom>
          <a:ln>
            <a:noFill/>
          </a:ln>
          <a:effectLst>
            <a:softEdge rad="112500"/>
          </a:effectLst>
        </p:spPr>
      </p:pic>
    </p:spTree>
    <p:extLst>
      <p:ext uri="{BB962C8B-B14F-4D97-AF65-F5344CB8AC3E}">
        <p14:creationId xmlns:p14="http://schemas.microsoft.com/office/powerpoint/2010/main" val="686017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133" y="391801"/>
            <a:ext cx="10515600" cy="1325563"/>
          </a:xfrm>
        </p:spPr>
        <p:txBody>
          <a:bodyPr/>
          <a:lstStyle/>
          <a:p>
            <a:r>
              <a:rPr lang="en-IE" b="1" dirty="0"/>
              <a:t>School Journal </a:t>
            </a:r>
          </a:p>
        </p:txBody>
      </p:sp>
      <p:sp>
        <p:nvSpPr>
          <p:cNvPr id="3" name="Content Placeholder 2"/>
          <p:cNvSpPr>
            <a:spLocks noGrp="1"/>
          </p:cNvSpPr>
          <p:nvPr>
            <p:ph idx="1"/>
          </p:nvPr>
        </p:nvSpPr>
        <p:spPr>
          <a:xfrm>
            <a:off x="1175238" y="3011793"/>
            <a:ext cx="10515600" cy="4351338"/>
          </a:xfrm>
        </p:spPr>
        <p:txBody>
          <a:bodyPr>
            <a:normAutofit/>
          </a:bodyPr>
          <a:lstStyle/>
          <a:p>
            <a:pPr>
              <a:spcBef>
                <a:spcPts val="600"/>
              </a:spcBef>
            </a:pPr>
            <a:r>
              <a:rPr lang="en-IE" sz="2400" dirty="0"/>
              <a:t>Attendance </a:t>
            </a:r>
          </a:p>
          <a:p>
            <a:pPr>
              <a:spcBef>
                <a:spcPts val="600"/>
              </a:spcBef>
            </a:pPr>
            <a:r>
              <a:rPr lang="en-IE" sz="2400" dirty="0"/>
              <a:t>Appointments </a:t>
            </a:r>
          </a:p>
          <a:p>
            <a:pPr>
              <a:spcBef>
                <a:spcPts val="600"/>
              </a:spcBef>
            </a:pPr>
            <a:r>
              <a:rPr lang="en-IE" sz="2400" dirty="0"/>
              <a:t>Code of Behaviour </a:t>
            </a:r>
          </a:p>
        </p:txBody>
      </p:sp>
      <p:pic>
        <p:nvPicPr>
          <p:cNvPr id="18" name="Picture 17"/>
          <p:cNvPicPr>
            <a:picLocks noChangeAspect="1"/>
          </p:cNvPicPr>
          <p:nvPr/>
        </p:nvPicPr>
        <p:blipFill>
          <a:blip r:embed="rId2"/>
          <a:stretch>
            <a:fillRect/>
          </a:stretch>
        </p:blipFill>
        <p:spPr>
          <a:xfrm>
            <a:off x="9189191" y="316488"/>
            <a:ext cx="2981202" cy="39565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1" name="Picture 20"/>
          <p:cNvPicPr>
            <a:picLocks noChangeAspect="1"/>
          </p:cNvPicPr>
          <p:nvPr/>
        </p:nvPicPr>
        <p:blipFill rotWithShape="1">
          <a:blip r:embed="rId3"/>
          <a:srcRect t="3874"/>
          <a:stretch/>
        </p:blipFill>
        <p:spPr>
          <a:xfrm>
            <a:off x="7277933" y="4510709"/>
            <a:ext cx="4076058" cy="21135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2" name="Picture 21"/>
          <p:cNvPicPr>
            <a:picLocks noChangeAspect="1"/>
          </p:cNvPicPr>
          <p:nvPr/>
        </p:nvPicPr>
        <p:blipFill rotWithShape="1">
          <a:blip r:embed="rId4"/>
          <a:srcRect t="3058"/>
          <a:stretch/>
        </p:blipFill>
        <p:spPr>
          <a:xfrm>
            <a:off x="6088391" y="316487"/>
            <a:ext cx="2979914" cy="39565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622239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213" y="328839"/>
            <a:ext cx="10515600" cy="1325563"/>
          </a:xfrm>
        </p:spPr>
        <p:txBody>
          <a:bodyPr/>
          <a:lstStyle/>
          <a:p>
            <a:r>
              <a:rPr lang="en-IE" b="1" dirty="0"/>
              <a:t>1</a:t>
            </a:r>
            <a:r>
              <a:rPr lang="en-IE" b="1" baseline="30000" dirty="0"/>
              <a:t>st</a:t>
            </a:r>
            <a:r>
              <a:rPr lang="en-IE" b="1" dirty="0"/>
              <a:t> Year Subjects </a:t>
            </a:r>
          </a:p>
        </p:txBody>
      </p:sp>
      <p:sp>
        <p:nvSpPr>
          <p:cNvPr id="3" name="Content Placeholder 2"/>
          <p:cNvSpPr>
            <a:spLocks noGrp="1"/>
          </p:cNvSpPr>
          <p:nvPr>
            <p:ph idx="1"/>
          </p:nvPr>
        </p:nvSpPr>
        <p:spPr>
          <a:xfrm>
            <a:off x="285207" y="2843880"/>
            <a:ext cx="5609056" cy="5428954"/>
          </a:xfrm>
        </p:spPr>
        <p:txBody>
          <a:bodyPr>
            <a:normAutofit/>
          </a:bodyPr>
          <a:lstStyle/>
          <a:p>
            <a:pPr marL="285750" indent="-285750"/>
            <a:r>
              <a:rPr lang="en-IE" sz="1800" dirty="0"/>
              <a:t>Some common things to know</a:t>
            </a:r>
          </a:p>
          <a:p>
            <a:pPr marL="742950" lvl="1" indent="-285750"/>
            <a:r>
              <a:rPr lang="en-IE" sz="1800" b="1" dirty="0"/>
              <a:t>English, Irish and Maths are core subjects</a:t>
            </a:r>
            <a:r>
              <a:rPr lang="en-IE" sz="1800" dirty="0"/>
              <a:t>, this means everyone studies these, they are not optional.</a:t>
            </a:r>
          </a:p>
          <a:p>
            <a:pPr marL="742950" lvl="1" indent="-285750"/>
            <a:r>
              <a:rPr lang="en-IE" sz="1800" b="1" dirty="0"/>
              <a:t>Science, Business, Geography and History </a:t>
            </a:r>
            <a:r>
              <a:rPr lang="en-IE" sz="1800" dirty="0"/>
              <a:t>will also be studied by all students.</a:t>
            </a:r>
          </a:p>
          <a:p>
            <a:pPr marL="457200" lvl="1" indent="0">
              <a:buNone/>
            </a:pPr>
            <a:endParaRPr lang="en-IE" sz="1800" dirty="0"/>
          </a:p>
          <a:p>
            <a:pPr>
              <a:spcBef>
                <a:spcPts val="0"/>
              </a:spcBef>
            </a:pPr>
            <a:r>
              <a:rPr lang="en-IE" sz="1800" dirty="0"/>
              <a:t>Languages- students must study </a:t>
            </a:r>
            <a:r>
              <a:rPr lang="en-IE" sz="1800" b="1" u="sng" dirty="0"/>
              <a:t>one</a:t>
            </a:r>
            <a:r>
              <a:rPr lang="en-IE" sz="1800" dirty="0"/>
              <a:t> of the following languages: </a:t>
            </a:r>
          </a:p>
          <a:p>
            <a:pPr marL="457200" lvl="2" indent="0">
              <a:spcBef>
                <a:spcPts val="0"/>
              </a:spcBef>
              <a:buNone/>
            </a:pPr>
            <a:r>
              <a:rPr lang="en-IE" sz="1800" b="1" dirty="0"/>
              <a:t>French</a:t>
            </a:r>
          </a:p>
          <a:p>
            <a:pPr marL="457200" lvl="2" indent="0">
              <a:spcBef>
                <a:spcPts val="0"/>
              </a:spcBef>
              <a:buNone/>
            </a:pPr>
            <a:r>
              <a:rPr lang="en-IE" sz="1800" b="1" dirty="0"/>
              <a:t>German </a:t>
            </a:r>
          </a:p>
          <a:p>
            <a:pPr marL="742950" lvl="1" indent="-285750"/>
            <a:endParaRPr lang="en-IE" sz="1600" dirty="0"/>
          </a:p>
          <a:p>
            <a:endParaRPr lang="en-IE" dirty="0"/>
          </a:p>
        </p:txBody>
      </p:sp>
      <p:graphicFrame>
        <p:nvGraphicFramePr>
          <p:cNvPr id="6" name="Diagram 5"/>
          <p:cNvGraphicFramePr/>
          <p:nvPr>
            <p:extLst>
              <p:ext uri="{D42A27DB-BD31-4B8C-83A1-F6EECF244321}">
                <p14:modId xmlns:p14="http://schemas.microsoft.com/office/powerpoint/2010/main" val="3644811750"/>
              </p:ext>
            </p:extLst>
          </p:nvPr>
        </p:nvGraphicFramePr>
        <p:xfrm>
          <a:off x="4889134" y="176010"/>
          <a:ext cx="8128000" cy="45939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6829464" y="730699"/>
            <a:ext cx="5181601" cy="338554"/>
          </a:xfrm>
          <a:prstGeom prst="rect">
            <a:avLst/>
          </a:prstGeom>
          <a:solidFill>
            <a:schemeClr val="bg1"/>
          </a:solidFill>
          <a:ln>
            <a:solidFill>
              <a:srgbClr val="CC9900"/>
            </a:solidFill>
          </a:ln>
        </p:spPr>
        <p:txBody>
          <a:bodyPr wrap="square" rtlCol="0">
            <a:spAutoFit/>
          </a:bodyPr>
          <a:lstStyle/>
          <a:p>
            <a:pPr algn="ctr"/>
            <a:r>
              <a:rPr lang="en-IE" sz="1600" b="1" dirty="0"/>
              <a:t>COMPULSORY </a:t>
            </a:r>
          </a:p>
        </p:txBody>
      </p:sp>
      <p:graphicFrame>
        <p:nvGraphicFramePr>
          <p:cNvPr id="8" name="Table 7"/>
          <p:cNvGraphicFramePr>
            <a:graphicFrameLocks noGrp="1"/>
          </p:cNvGraphicFramePr>
          <p:nvPr>
            <p:extLst>
              <p:ext uri="{D42A27DB-BD31-4B8C-83A1-F6EECF244321}">
                <p14:modId xmlns:p14="http://schemas.microsoft.com/office/powerpoint/2010/main" val="1680230237"/>
              </p:ext>
            </p:extLst>
          </p:nvPr>
        </p:nvGraphicFramePr>
        <p:xfrm>
          <a:off x="6829464" y="1067545"/>
          <a:ext cx="5210139" cy="608536"/>
        </p:xfrm>
        <a:graphic>
          <a:graphicData uri="http://schemas.openxmlformats.org/drawingml/2006/table">
            <a:tbl>
              <a:tblPr firstRow="1" bandRow="1">
                <a:tableStyleId>{00A15C55-8517-42AA-B614-E9B94910E393}</a:tableStyleId>
              </a:tblPr>
              <a:tblGrid>
                <a:gridCol w="1106262">
                  <a:extLst>
                    <a:ext uri="{9D8B030D-6E8A-4147-A177-3AD203B41FA5}">
                      <a16:colId xmlns:a16="http://schemas.microsoft.com/office/drawing/2014/main" val="2763542139"/>
                    </a:ext>
                  </a:extLst>
                </a:gridCol>
                <a:gridCol w="1367959">
                  <a:extLst>
                    <a:ext uri="{9D8B030D-6E8A-4147-A177-3AD203B41FA5}">
                      <a16:colId xmlns:a16="http://schemas.microsoft.com/office/drawing/2014/main" val="2931258138"/>
                    </a:ext>
                  </a:extLst>
                </a:gridCol>
                <a:gridCol w="1367959">
                  <a:extLst>
                    <a:ext uri="{9D8B030D-6E8A-4147-A177-3AD203B41FA5}">
                      <a16:colId xmlns:a16="http://schemas.microsoft.com/office/drawing/2014/main" val="2882414325"/>
                    </a:ext>
                  </a:extLst>
                </a:gridCol>
                <a:gridCol w="1367959">
                  <a:extLst>
                    <a:ext uri="{9D8B030D-6E8A-4147-A177-3AD203B41FA5}">
                      <a16:colId xmlns:a16="http://schemas.microsoft.com/office/drawing/2014/main" val="2320486730"/>
                    </a:ext>
                  </a:extLst>
                </a:gridCol>
              </a:tblGrid>
              <a:tr h="304268">
                <a:tc>
                  <a:txBody>
                    <a:bodyPr/>
                    <a:lstStyle/>
                    <a:p>
                      <a:r>
                        <a:rPr lang="en-IE" sz="1200" b="1" dirty="0">
                          <a:solidFill>
                            <a:schemeClr val="tx1"/>
                          </a:solidFill>
                        </a:rPr>
                        <a:t>English</a:t>
                      </a:r>
                    </a:p>
                  </a:txBody>
                  <a:tcPr>
                    <a:solidFill>
                      <a:srgbClr val="CC9900"/>
                    </a:solidFill>
                  </a:tcPr>
                </a:tc>
                <a:tc>
                  <a:txBody>
                    <a:bodyPr/>
                    <a:lstStyle/>
                    <a:p>
                      <a:r>
                        <a:rPr lang="en-IE" sz="1200" b="1" dirty="0">
                          <a:solidFill>
                            <a:schemeClr val="tx1"/>
                          </a:solidFill>
                        </a:rPr>
                        <a:t>Irish</a:t>
                      </a:r>
                    </a:p>
                  </a:txBody>
                  <a:tcPr>
                    <a:solidFill>
                      <a:srgbClr val="CC9900"/>
                    </a:solidFill>
                  </a:tcPr>
                </a:tc>
                <a:tc>
                  <a:txBody>
                    <a:bodyPr/>
                    <a:lstStyle/>
                    <a:p>
                      <a:r>
                        <a:rPr lang="en-IE" sz="1200" b="1" dirty="0">
                          <a:solidFill>
                            <a:schemeClr val="tx1"/>
                          </a:solidFill>
                        </a:rPr>
                        <a:t>Maths</a:t>
                      </a:r>
                    </a:p>
                  </a:txBody>
                  <a:tcPr>
                    <a:solidFill>
                      <a:srgbClr val="CC9900"/>
                    </a:solidFill>
                  </a:tcPr>
                </a:tc>
                <a:tc>
                  <a:txBody>
                    <a:bodyPr/>
                    <a:lstStyle/>
                    <a:p>
                      <a:r>
                        <a:rPr lang="en-IE" sz="1200" b="1" dirty="0">
                          <a:solidFill>
                            <a:schemeClr val="tx1"/>
                          </a:solidFill>
                        </a:rPr>
                        <a:t>History</a:t>
                      </a:r>
                    </a:p>
                  </a:txBody>
                  <a:tcPr>
                    <a:solidFill>
                      <a:srgbClr val="CC9900"/>
                    </a:solidFill>
                  </a:tcPr>
                </a:tc>
                <a:extLst>
                  <a:ext uri="{0D108BD9-81ED-4DB2-BD59-A6C34878D82A}">
                    <a16:rowId xmlns:a16="http://schemas.microsoft.com/office/drawing/2014/main" val="2321245654"/>
                  </a:ext>
                </a:extLst>
              </a:tr>
              <a:tr h="304268">
                <a:tc>
                  <a:txBody>
                    <a:bodyPr/>
                    <a:lstStyle/>
                    <a:p>
                      <a:r>
                        <a:rPr lang="en-IE" sz="1200" b="1" dirty="0">
                          <a:solidFill>
                            <a:schemeClr val="tx1"/>
                          </a:solidFill>
                        </a:rPr>
                        <a:t>Geography</a:t>
                      </a:r>
                    </a:p>
                  </a:txBody>
                  <a:tcPr>
                    <a:solidFill>
                      <a:srgbClr val="CC9900"/>
                    </a:solidFill>
                  </a:tcPr>
                </a:tc>
                <a:tc>
                  <a:txBody>
                    <a:bodyPr/>
                    <a:lstStyle/>
                    <a:p>
                      <a:r>
                        <a:rPr lang="en-IE" sz="1200" b="1" dirty="0">
                          <a:solidFill>
                            <a:schemeClr val="tx1"/>
                          </a:solidFill>
                        </a:rPr>
                        <a:t>Science</a:t>
                      </a:r>
                    </a:p>
                  </a:txBody>
                  <a:tcPr>
                    <a:solidFill>
                      <a:srgbClr val="CC9900"/>
                    </a:solidFill>
                  </a:tcPr>
                </a:tc>
                <a:tc>
                  <a:txBody>
                    <a:bodyPr/>
                    <a:lstStyle/>
                    <a:p>
                      <a:r>
                        <a:rPr lang="en-IE" sz="1200" b="1" dirty="0">
                          <a:solidFill>
                            <a:schemeClr val="tx1"/>
                          </a:solidFill>
                        </a:rPr>
                        <a:t>Business Studies</a:t>
                      </a:r>
                      <a:r>
                        <a:rPr lang="en-IE" sz="1200" b="1" baseline="0" dirty="0">
                          <a:solidFill>
                            <a:schemeClr val="tx1"/>
                          </a:solidFill>
                        </a:rPr>
                        <a:t> </a:t>
                      </a:r>
                      <a:endParaRPr lang="en-IE" sz="1200" b="1" dirty="0">
                        <a:solidFill>
                          <a:schemeClr val="tx1"/>
                        </a:solidFill>
                      </a:endParaRPr>
                    </a:p>
                  </a:txBody>
                  <a:tcPr>
                    <a:solidFill>
                      <a:srgbClr val="CC9900"/>
                    </a:solidFill>
                  </a:tcPr>
                </a:tc>
                <a:tc>
                  <a:txBody>
                    <a:bodyPr/>
                    <a:lstStyle/>
                    <a:p>
                      <a:r>
                        <a:rPr lang="en-IE" sz="1200" b="1" dirty="0">
                          <a:solidFill>
                            <a:schemeClr val="tx1"/>
                          </a:solidFill>
                        </a:rPr>
                        <a:t>French/German</a:t>
                      </a:r>
                      <a:r>
                        <a:rPr lang="en-IE" sz="1200" b="1" baseline="0" dirty="0">
                          <a:solidFill>
                            <a:schemeClr val="tx1"/>
                          </a:solidFill>
                        </a:rPr>
                        <a:t> </a:t>
                      </a:r>
                      <a:endParaRPr lang="en-IE" sz="1200" b="1" dirty="0">
                        <a:solidFill>
                          <a:schemeClr val="tx1"/>
                        </a:solidFill>
                      </a:endParaRPr>
                    </a:p>
                  </a:txBody>
                  <a:tcPr>
                    <a:solidFill>
                      <a:srgbClr val="CC9900"/>
                    </a:solidFill>
                  </a:tcPr>
                </a:tc>
                <a:extLst>
                  <a:ext uri="{0D108BD9-81ED-4DB2-BD59-A6C34878D82A}">
                    <a16:rowId xmlns:a16="http://schemas.microsoft.com/office/drawing/2014/main" val="2652926950"/>
                  </a:ext>
                </a:extLst>
              </a:tr>
            </a:tbl>
          </a:graphicData>
        </a:graphic>
      </p:graphicFrame>
      <p:sp>
        <p:nvSpPr>
          <p:cNvPr id="11" name="TextBox 10"/>
          <p:cNvSpPr txBox="1"/>
          <p:nvPr/>
        </p:nvSpPr>
        <p:spPr>
          <a:xfrm>
            <a:off x="6829464" y="1724876"/>
            <a:ext cx="5252469" cy="338554"/>
          </a:xfrm>
          <a:prstGeom prst="rect">
            <a:avLst/>
          </a:prstGeom>
          <a:solidFill>
            <a:schemeClr val="bg1"/>
          </a:solidFill>
          <a:ln>
            <a:solidFill>
              <a:srgbClr val="CC9900"/>
            </a:solidFill>
          </a:ln>
        </p:spPr>
        <p:txBody>
          <a:bodyPr wrap="square" rtlCol="0">
            <a:spAutoFit/>
          </a:bodyPr>
          <a:lstStyle/>
          <a:p>
            <a:pPr algn="ctr"/>
            <a:r>
              <a:rPr lang="en-IE" sz="1600" b="1" dirty="0"/>
              <a:t>OPTIONS </a:t>
            </a:r>
          </a:p>
        </p:txBody>
      </p:sp>
      <p:graphicFrame>
        <p:nvGraphicFramePr>
          <p:cNvPr id="10" name="Table 9"/>
          <p:cNvGraphicFramePr>
            <a:graphicFrameLocks noGrp="1"/>
          </p:cNvGraphicFramePr>
          <p:nvPr>
            <p:extLst>
              <p:ext uri="{D42A27DB-BD31-4B8C-83A1-F6EECF244321}">
                <p14:modId xmlns:p14="http://schemas.microsoft.com/office/powerpoint/2010/main" val="3885579665"/>
              </p:ext>
            </p:extLst>
          </p:nvPr>
        </p:nvGraphicFramePr>
        <p:xfrm>
          <a:off x="6829464" y="1983436"/>
          <a:ext cx="5266266" cy="835964"/>
        </p:xfrm>
        <a:graphic>
          <a:graphicData uri="http://schemas.openxmlformats.org/drawingml/2006/table">
            <a:tbl>
              <a:tblPr firstRow="1" bandRow="1">
                <a:tableStyleId>{5C22544A-7EE6-4342-B048-85BDC9FD1C3A}</a:tableStyleId>
              </a:tblPr>
              <a:tblGrid>
                <a:gridCol w="1891203">
                  <a:extLst>
                    <a:ext uri="{9D8B030D-6E8A-4147-A177-3AD203B41FA5}">
                      <a16:colId xmlns:a16="http://schemas.microsoft.com/office/drawing/2014/main" val="2433667159"/>
                    </a:ext>
                  </a:extLst>
                </a:gridCol>
                <a:gridCol w="1744133">
                  <a:extLst>
                    <a:ext uri="{9D8B030D-6E8A-4147-A177-3AD203B41FA5}">
                      <a16:colId xmlns:a16="http://schemas.microsoft.com/office/drawing/2014/main" val="557706028"/>
                    </a:ext>
                  </a:extLst>
                </a:gridCol>
                <a:gridCol w="1630930">
                  <a:extLst>
                    <a:ext uri="{9D8B030D-6E8A-4147-A177-3AD203B41FA5}">
                      <a16:colId xmlns:a16="http://schemas.microsoft.com/office/drawing/2014/main" val="3052101491"/>
                    </a:ext>
                  </a:extLst>
                </a:gridCol>
              </a:tblGrid>
              <a:tr h="339365">
                <a:tc>
                  <a:txBody>
                    <a:bodyPr/>
                    <a:lstStyle/>
                    <a:p>
                      <a:r>
                        <a:rPr lang="en-IE" sz="1200" b="1" dirty="0">
                          <a:solidFill>
                            <a:schemeClr val="tx1"/>
                          </a:solidFill>
                        </a:rPr>
                        <a:t>Home Economics</a:t>
                      </a:r>
                    </a:p>
                  </a:txBody>
                  <a:tcPr>
                    <a:solidFill>
                      <a:srgbClr val="CC9900"/>
                    </a:solidFill>
                  </a:tcPr>
                </a:tc>
                <a:tc>
                  <a:txBody>
                    <a:bodyPr/>
                    <a:lstStyle/>
                    <a:p>
                      <a:r>
                        <a:rPr lang="en-IE" sz="1200" b="1" dirty="0">
                          <a:solidFill>
                            <a:schemeClr val="tx1"/>
                          </a:solidFill>
                        </a:rPr>
                        <a:t>Art</a:t>
                      </a:r>
                    </a:p>
                  </a:txBody>
                  <a:tcPr>
                    <a:solidFill>
                      <a:srgbClr val="CC9900"/>
                    </a:solidFill>
                  </a:tcPr>
                </a:tc>
                <a:tc>
                  <a:txBody>
                    <a:bodyPr/>
                    <a:lstStyle/>
                    <a:p>
                      <a:r>
                        <a:rPr lang="en-IE" sz="1200" b="1" dirty="0">
                          <a:solidFill>
                            <a:schemeClr val="tx1"/>
                          </a:solidFill>
                        </a:rPr>
                        <a:t>Music</a:t>
                      </a:r>
                    </a:p>
                  </a:txBody>
                  <a:tcPr>
                    <a:solidFill>
                      <a:srgbClr val="CC9900"/>
                    </a:solidFill>
                  </a:tcPr>
                </a:tc>
                <a:extLst>
                  <a:ext uri="{0D108BD9-81ED-4DB2-BD59-A6C34878D82A}">
                    <a16:rowId xmlns:a16="http://schemas.microsoft.com/office/drawing/2014/main" val="2693030900"/>
                  </a:ext>
                </a:extLst>
              </a:tr>
              <a:tr h="496599">
                <a:tc>
                  <a:txBody>
                    <a:bodyPr/>
                    <a:lstStyle/>
                    <a:p>
                      <a:r>
                        <a:rPr lang="en-IE" sz="1200" b="1" dirty="0">
                          <a:solidFill>
                            <a:schemeClr val="tx1"/>
                          </a:solidFill>
                        </a:rPr>
                        <a:t>Technology</a:t>
                      </a:r>
                    </a:p>
                  </a:txBody>
                  <a:tcPr>
                    <a:solidFill>
                      <a:srgbClr val="CC9900"/>
                    </a:solidFill>
                  </a:tcPr>
                </a:tc>
                <a:tc>
                  <a:txBody>
                    <a:bodyPr/>
                    <a:lstStyle/>
                    <a:p>
                      <a:r>
                        <a:rPr lang="en-IE" sz="1200" b="1" dirty="0">
                          <a:solidFill>
                            <a:schemeClr val="tx1"/>
                          </a:solidFill>
                        </a:rPr>
                        <a:t>Materials Technology-Wood</a:t>
                      </a:r>
                      <a:r>
                        <a:rPr lang="en-IE" sz="1200" b="1" baseline="0" dirty="0">
                          <a:solidFill>
                            <a:schemeClr val="tx1"/>
                          </a:solidFill>
                        </a:rPr>
                        <a:t> (MTW) </a:t>
                      </a:r>
                      <a:endParaRPr lang="en-IE" sz="1200" b="1" dirty="0">
                        <a:solidFill>
                          <a:schemeClr val="tx1"/>
                        </a:solidFill>
                      </a:endParaRPr>
                    </a:p>
                  </a:txBody>
                  <a:tcPr>
                    <a:solidFill>
                      <a:srgbClr val="CC9900"/>
                    </a:solidFill>
                  </a:tcPr>
                </a:tc>
                <a:tc>
                  <a:txBody>
                    <a:bodyPr/>
                    <a:lstStyle/>
                    <a:p>
                      <a:r>
                        <a:rPr lang="en-IE" sz="1200" b="1" dirty="0">
                          <a:solidFill>
                            <a:schemeClr val="tx1"/>
                          </a:solidFill>
                        </a:rPr>
                        <a:t>Technical Graphics </a:t>
                      </a:r>
                    </a:p>
                  </a:txBody>
                  <a:tcPr>
                    <a:solidFill>
                      <a:srgbClr val="CC9900"/>
                    </a:solidFill>
                  </a:tcPr>
                </a:tc>
                <a:extLst>
                  <a:ext uri="{0D108BD9-81ED-4DB2-BD59-A6C34878D82A}">
                    <a16:rowId xmlns:a16="http://schemas.microsoft.com/office/drawing/2014/main" val="812682871"/>
                  </a:ext>
                </a:extLst>
              </a:tr>
            </a:tbl>
          </a:graphicData>
        </a:graphic>
      </p:graphicFrame>
      <p:sp>
        <p:nvSpPr>
          <p:cNvPr id="13" name="TextBox 12"/>
          <p:cNvSpPr txBox="1"/>
          <p:nvPr/>
        </p:nvSpPr>
        <p:spPr>
          <a:xfrm>
            <a:off x="6832235" y="2885054"/>
            <a:ext cx="5249698" cy="646331"/>
          </a:xfrm>
          <a:prstGeom prst="rect">
            <a:avLst/>
          </a:prstGeom>
          <a:solidFill>
            <a:schemeClr val="bg1"/>
          </a:solidFill>
          <a:ln>
            <a:solidFill>
              <a:srgbClr val="CC99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IE" sz="1600" b="1" dirty="0"/>
              <a:t>WELL-BEING</a:t>
            </a:r>
          </a:p>
          <a:p>
            <a:pPr algn="ctr"/>
            <a:endParaRPr lang="en-IE" sz="2000" b="1" dirty="0"/>
          </a:p>
        </p:txBody>
      </p:sp>
      <p:graphicFrame>
        <p:nvGraphicFramePr>
          <p:cNvPr id="12" name="Table 11"/>
          <p:cNvGraphicFramePr>
            <a:graphicFrameLocks noGrp="1"/>
          </p:cNvGraphicFramePr>
          <p:nvPr>
            <p:extLst>
              <p:ext uri="{D42A27DB-BD31-4B8C-83A1-F6EECF244321}">
                <p14:modId xmlns:p14="http://schemas.microsoft.com/office/powerpoint/2010/main" val="3954448289"/>
              </p:ext>
            </p:extLst>
          </p:nvPr>
        </p:nvGraphicFramePr>
        <p:xfrm>
          <a:off x="6829464" y="3231173"/>
          <a:ext cx="5266265" cy="463591"/>
        </p:xfrm>
        <a:graphic>
          <a:graphicData uri="http://schemas.openxmlformats.org/drawingml/2006/table">
            <a:tbl>
              <a:tblPr firstRow="1" bandRow="1">
                <a:tableStyleId>{5C22544A-7EE6-4342-B048-85BDC9FD1C3A}</a:tableStyleId>
              </a:tblPr>
              <a:tblGrid>
                <a:gridCol w="1053253">
                  <a:extLst>
                    <a:ext uri="{9D8B030D-6E8A-4147-A177-3AD203B41FA5}">
                      <a16:colId xmlns:a16="http://schemas.microsoft.com/office/drawing/2014/main" val="4275749260"/>
                    </a:ext>
                  </a:extLst>
                </a:gridCol>
                <a:gridCol w="1053253">
                  <a:extLst>
                    <a:ext uri="{9D8B030D-6E8A-4147-A177-3AD203B41FA5}">
                      <a16:colId xmlns:a16="http://schemas.microsoft.com/office/drawing/2014/main" val="1771911514"/>
                    </a:ext>
                  </a:extLst>
                </a:gridCol>
                <a:gridCol w="1053253">
                  <a:extLst>
                    <a:ext uri="{9D8B030D-6E8A-4147-A177-3AD203B41FA5}">
                      <a16:colId xmlns:a16="http://schemas.microsoft.com/office/drawing/2014/main" val="2767543859"/>
                    </a:ext>
                  </a:extLst>
                </a:gridCol>
                <a:gridCol w="1053253">
                  <a:extLst>
                    <a:ext uri="{9D8B030D-6E8A-4147-A177-3AD203B41FA5}">
                      <a16:colId xmlns:a16="http://schemas.microsoft.com/office/drawing/2014/main" val="2468574492"/>
                    </a:ext>
                  </a:extLst>
                </a:gridCol>
                <a:gridCol w="1053253">
                  <a:extLst>
                    <a:ext uri="{9D8B030D-6E8A-4147-A177-3AD203B41FA5}">
                      <a16:colId xmlns:a16="http://schemas.microsoft.com/office/drawing/2014/main" val="3809997163"/>
                    </a:ext>
                  </a:extLst>
                </a:gridCol>
              </a:tblGrid>
              <a:tr h="463591">
                <a:tc>
                  <a:txBody>
                    <a:bodyPr/>
                    <a:lstStyle/>
                    <a:p>
                      <a:r>
                        <a:rPr lang="en-IE" sz="1200" b="1" dirty="0">
                          <a:solidFill>
                            <a:schemeClr val="tx1"/>
                          </a:solidFill>
                        </a:rPr>
                        <a:t>SPHE</a:t>
                      </a:r>
                    </a:p>
                  </a:txBody>
                  <a:tcPr>
                    <a:solidFill>
                      <a:srgbClr val="CC9900"/>
                    </a:solidFill>
                  </a:tcPr>
                </a:tc>
                <a:tc>
                  <a:txBody>
                    <a:bodyPr/>
                    <a:lstStyle/>
                    <a:p>
                      <a:r>
                        <a:rPr lang="en-IE" sz="1200" b="1" dirty="0">
                          <a:solidFill>
                            <a:schemeClr val="tx1"/>
                          </a:solidFill>
                        </a:rPr>
                        <a:t>CSPE</a:t>
                      </a:r>
                    </a:p>
                  </a:txBody>
                  <a:tcPr>
                    <a:solidFill>
                      <a:srgbClr val="CC9900"/>
                    </a:solidFill>
                  </a:tcPr>
                </a:tc>
                <a:tc>
                  <a:txBody>
                    <a:bodyPr/>
                    <a:lstStyle/>
                    <a:p>
                      <a:r>
                        <a:rPr lang="en-IE" sz="1200" b="1" dirty="0">
                          <a:solidFill>
                            <a:schemeClr val="tx1"/>
                          </a:solidFill>
                        </a:rPr>
                        <a:t>Wellbeing</a:t>
                      </a:r>
                      <a:r>
                        <a:rPr lang="en-IE" sz="1200" b="1" baseline="0" dirty="0">
                          <a:solidFill>
                            <a:schemeClr val="tx1"/>
                          </a:solidFill>
                        </a:rPr>
                        <a:t> </a:t>
                      </a:r>
                      <a:endParaRPr lang="en-IE" sz="1200" b="1" dirty="0">
                        <a:solidFill>
                          <a:schemeClr val="tx1"/>
                        </a:solidFill>
                      </a:endParaRPr>
                    </a:p>
                  </a:txBody>
                  <a:tcPr>
                    <a:solidFill>
                      <a:srgbClr val="CC9900"/>
                    </a:solidFill>
                  </a:tcPr>
                </a:tc>
                <a:tc>
                  <a:txBody>
                    <a:bodyPr/>
                    <a:lstStyle/>
                    <a:p>
                      <a:r>
                        <a:rPr lang="en-IE" sz="1200" b="1" dirty="0">
                          <a:solidFill>
                            <a:schemeClr val="tx1"/>
                          </a:solidFill>
                        </a:rPr>
                        <a:t>Religious</a:t>
                      </a:r>
                      <a:r>
                        <a:rPr lang="en-IE" sz="1200" b="1" baseline="0" dirty="0">
                          <a:solidFill>
                            <a:schemeClr val="tx1"/>
                          </a:solidFill>
                        </a:rPr>
                        <a:t> Education </a:t>
                      </a:r>
                      <a:endParaRPr lang="en-IE" sz="1200" b="1" dirty="0">
                        <a:solidFill>
                          <a:schemeClr val="tx1"/>
                        </a:solidFill>
                      </a:endParaRPr>
                    </a:p>
                  </a:txBody>
                  <a:tcPr>
                    <a:solidFill>
                      <a:srgbClr val="CC9900"/>
                    </a:solidFill>
                  </a:tcPr>
                </a:tc>
                <a:tc>
                  <a:txBody>
                    <a:bodyPr/>
                    <a:lstStyle/>
                    <a:p>
                      <a:r>
                        <a:rPr lang="en-IE" sz="1200" b="1" dirty="0">
                          <a:solidFill>
                            <a:schemeClr val="tx1"/>
                          </a:solidFill>
                        </a:rPr>
                        <a:t>Physical Education </a:t>
                      </a:r>
                    </a:p>
                  </a:txBody>
                  <a:tcPr>
                    <a:solidFill>
                      <a:srgbClr val="CC9900"/>
                    </a:solidFill>
                  </a:tcPr>
                </a:tc>
                <a:extLst>
                  <a:ext uri="{0D108BD9-81ED-4DB2-BD59-A6C34878D82A}">
                    <a16:rowId xmlns:a16="http://schemas.microsoft.com/office/drawing/2014/main" val="3466105147"/>
                  </a:ext>
                </a:extLst>
              </a:tr>
            </a:tbl>
          </a:graphicData>
        </a:graphic>
      </p:graphicFrame>
      <p:sp>
        <p:nvSpPr>
          <p:cNvPr id="15" name="TextBox 14"/>
          <p:cNvSpPr txBox="1"/>
          <p:nvPr/>
        </p:nvSpPr>
        <p:spPr>
          <a:xfrm>
            <a:off x="7470082" y="179738"/>
            <a:ext cx="3971232" cy="400110"/>
          </a:xfrm>
          <a:prstGeom prst="rect">
            <a:avLst/>
          </a:prstGeom>
          <a:solidFill>
            <a:srgbClr val="CC9900"/>
          </a:solidFill>
          <a:ln>
            <a:solidFill>
              <a:srgbClr val="C00000"/>
            </a:solidFill>
          </a:ln>
        </p:spPr>
        <p:txBody>
          <a:bodyPr wrap="square" rtlCol="0">
            <a:spAutoFit/>
          </a:bodyPr>
          <a:lstStyle/>
          <a:p>
            <a:pPr algn="ctr"/>
            <a:r>
              <a:rPr lang="en-IE" sz="2000" b="1" dirty="0"/>
              <a:t>New Junior Cycle </a:t>
            </a:r>
          </a:p>
        </p:txBody>
      </p:sp>
      <p:sp>
        <p:nvSpPr>
          <p:cNvPr id="17" name="TextBox 16"/>
          <p:cNvSpPr txBox="1"/>
          <p:nvPr/>
        </p:nvSpPr>
        <p:spPr>
          <a:xfrm>
            <a:off x="6034759" y="3852727"/>
            <a:ext cx="5836749" cy="2862322"/>
          </a:xfrm>
          <a:prstGeom prst="rect">
            <a:avLst/>
          </a:prstGeom>
          <a:noFill/>
        </p:spPr>
        <p:txBody>
          <a:bodyPr wrap="square" rtlCol="0">
            <a:spAutoFit/>
          </a:bodyPr>
          <a:lstStyle/>
          <a:p>
            <a:pPr>
              <a:spcBef>
                <a:spcPts val="0"/>
              </a:spcBef>
            </a:pPr>
            <a:r>
              <a:rPr lang="en-IE" b="1" dirty="0"/>
              <a:t>Option Subjects</a:t>
            </a:r>
            <a:r>
              <a:rPr lang="en-IE" dirty="0"/>
              <a:t>:</a:t>
            </a:r>
          </a:p>
          <a:p>
            <a:pPr marL="285750" indent="-285750">
              <a:spcBef>
                <a:spcPts val="0"/>
              </a:spcBef>
            </a:pPr>
            <a:r>
              <a:rPr lang="en-IE" dirty="0"/>
              <a:t>We will do our best to give every student their top 2 subject preferences </a:t>
            </a:r>
          </a:p>
          <a:p>
            <a:pPr marL="285750" indent="-285750">
              <a:spcBef>
                <a:spcPts val="0"/>
              </a:spcBef>
            </a:pPr>
            <a:r>
              <a:rPr lang="en-IE" dirty="0"/>
              <a:t>Students will study 2 of these 6 subjects:</a:t>
            </a:r>
          </a:p>
          <a:p>
            <a:pPr lvl="1"/>
            <a:r>
              <a:rPr lang="en-IE" b="1" dirty="0"/>
              <a:t>Home Economics</a:t>
            </a:r>
          </a:p>
          <a:p>
            <a:pPr lvl="1"/>
            <a:r>
              <a:rPr lang="en-IE" b="1" dirty="0"/>
              <a:t>Music</a:t>
            </a:r>
          </a:p>
          <a:p>
            <a:pPr lvl="1"/>
            <a:r>
              <a:rPr lang="en-IE" b="1" dirty="0"/>
              <a:t>Art</a:t>
            </a:r>
          </a:p>
          <a:p>
            <a:pPr lvl="1"/>
            <a:r>
              <a:rPr lang="en-IE" b="1" dirty="0"/>
              <a:t>Materials Technology- Wood </a:t>
            </a:r>
          </a:p>
          <a:p>
            <a:pPr lvl="1"/>
            <a:r>
              <a:rPr lang="en-IE" b="1" dirty="0"/>
              <a:t>Technical Graphics</a:t>
            </a:r>
          </a:p>
          <a:p>
            <a:pPr lvl="1"/>
            <a:r>
              <a:rPr lang="en-IE" b="1" dirty="0"/>
              <a:t>Technology</a:t>
            </a:r>
          </a:p>
        </p:txBody>
      </p:sp>
    </p:spTree>
    <p:extLst>
      <p:ext uri="{BB962C8B-B14F-4D97-AF65-F5344CB8AC3E}">
        <p14:creationId xmlns:p14="http://schemas.microsoft.com/office/powerpoint/2010/main" val="3990435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b="1" dirty="0"/>
          </a:p>
        </p:txBody>
      </p:sp>
      <p:pic>
        <p:nvPicPr>
          <p:cNvPr id="8" name="Content Placeholder 7"/>
          <p:cNvPicPr>
            <a:picLocks noGrp="1" noChangeAspect="1"/>
          </p:cNvPicPr>
          <p:nvPr>
            <p:ph idx="1"/>
          </p:nvPr>
        </p:nvPicPr>
        <p:blipFill>
          <a:blip r:embed="rId2"/>
          <a:stretch>
            <a:fillRect/>
          </a:stretch>
        </p:blipFill>
        <p:spPr>
          <a:xfrm>
            <a:off x="4173304" y="3016251"/>
            <a:ext cx="3883489" cy="3718882"/>
          </a:xfrm>
          <a:prstGeom prst="rect">
            <a:avLst/>
          </a:prstGeom>
        </p:spPr>
      </p:pic>
      <p:sp>
        <p:nvSpPr>
          <p:cNvPr id="5" name="TextBox 4"/>
          <p:cNvSpPr txBox="1"/>
          <p:nvPr/>
        </p:nvSpPr>
        <p:spPr>
          <a:xfrm>
            <a:off x="1971675" y="247650"/>
            <a:ext cx="9210675" cy="861774"/>
          </a:xfrm>
          <a:prstGeom prst="rect">
            <a:avLst/>
          </a:prstGeom>
          <a:noFill/>
        </p:spPr>
        <p:txBody>
          <a:bodyPr wrap="square" rtlCol="0">
            <a:spAutoFit/>
          </a:bodyPr>
          <a:lstStyle/>
          <a:p>
            <a:pPr algn="ctr"/>
            <a:r>
              <a:rPr lang="en-IE" sz="5000" b="1" dirty="0"/>
              <a:t>HOME ECONOMICS</a:t>
            </a:r>
            <a:endParaRPr lang="en-IE" sz="5000" dirty="0"/>
          </a:p>
        </p:txBody>
      </p:sp>
      <p:pic>
        <p:nvPicPr>
          <p:cNvPr id="6" name="Picture 5"/>
          <p:cNvPicPr>
            <a:picLocks noChangeAspect="1"/>
          </p:cNvPicPr>
          <p:nvPr/>
        </p:nvPicPr>
        <p:blipFill>
          <a:blip r:embed="rId3"/>
          <a:stretch>
            <a:fillRect/>
          </a:stretch>
        </p:blipFill>
        <p:spPr>
          <a:xfrm>
            <a:off x="177029" y="1690688"/>
            <a:ext cx="11876037" cy="1261981"/>
          </a:xfrm>
          <a:prstGeom prst="rect">
            <a:avLst/>
          </a:prstGeom>
        </p:spPr>
      </p:pic>
      <p:pic>
        <p:nvPicPr>
          <p:cNvPr id="7" name="Picture 6"/>
          <p:cNvPicPr>
            <a:picLocks noChangeAspect="1"/>
          </p:cNvPicPr>
          <p:nvPr/>
        </p:nvPicPr>
        <p:blipFill>
          <a:blip r:embed="rId2"/>
          <a:stretch>
            <a:fillRect/>
          </a:stretch>
        </p:blipFill>
        <p:spPr>
          <a:xfrm>
            <a:off x="118260" y="3063304"/>
            <a:ext cx="3883489" cy="3718882"/>
          </a:xfrm>
          <a:prstGeom prst="rect">
            <a:avLst/>
          </a:prstGeom>
        </p:spPr>
      </p:pic>
      <p:pic>
        <p:nvPicPr>
          <p:cNvPr id="9" name="Picture 8"/>
          <p:cNvPicPr>
            <a:picLocks noChangeAspect="1"/>
          </p:cNvPicPr>
          <p:nvPr/>
        </p:nvPicPr>
        <p:blipFill>
          <a:blip r:embed="rId2"/>
          <a:stretch>
            <a:fillRect/>
          </a:stretch>
        </p:blipFill>
        <p:spPr>
          <a:xfrm>
            <a:off x="8228348" y="3063304"/>
            <a:ext cx="3883489" cy="3718882"/>
          </a:xfrm>
          <a:prstGeom prst="rect">
            <a:avLst/>
          </a:prstGeom>
        </p:spPr>
      </p:pic>
      <p:sp>
        <p:nvSpPr>
          <p:cNvPr id="4" name="TextBox 3"/>
          <p:cNvSpPr txBox="1"/>
          <p:nvPr/>
        </p:nvSpPr>
        <p:spPr>
          <a:xfrm>
            <a:off x="226585" y="3075199"/>
            <a:ext cx="3666838" cy="3416320"/>
          </a:xfrm>
          <a:prstGeom prst="rect">
            <a:avLst/>
          </a:prstGeom>
          <a:noFill/>
        </p:spPr>
        <p:txBody>
          <a:bodyPr wrap="square" rtlCol="0">
            <a:spAutoFit/>
          </a:bodyPr>
          <a:lstStyle/>
          <a:p>
            <a:pPr algn="ctr"/>
            <a:r>
              <a:rPr lang="en-IE" sz="1200" b="1" dirty="0"/>
              <a:t>What will I learn in Home Economics?</a:t>
            </a:r>
          </a:p>
          <a:p>
            <a:pPr algn="ctr"/>
            <a:endParaRPr lang="en-IE" sz="1200" b="1" dirty="0"/>
          </a:p>
          <a:p>
            <a:pPr marL="171450" indent="-171450">
              <a:buFont typeface="Arial" panose="020B0604020202020204" pitchFamily="34" charset="0"/>
              <a:buChar char="•"/>
            </a:pPr>
            <a:r>
              <a:rPr lang="en-IE" sz="1200" dirty="0"/>
              <a:t>How to develop their food and health literacy skills and make positive lifestyle choices.</a:t>
            </a:r>
          </a:p>
          <a:p>
            <a:pPr marL="171450" indent="-171450">
              <a:buFont typeface="Arial" panose="020B0604020202020204" pitchFamily="34" charset="0"/>
              <a:buChar char="•"/>
            </a:pPr>
            <a:r>
              <a:rPr lang="en-IE" sz="1200" dirty="0"/>
              <a:t>How to develop critical thinking and decision making skills, helping them live a sustainable, responsible life.</a:t>
            </a:r>
          </a:p>
          <a:p>
            <a:pPr marL="171450" indent="-171450">
              <a:buFont typeface="Arial" panose="020B0604020202020204" pitchFamily="34" charset="0"/>
              <a:buChar char="•"/>
            </a:pPr>
            <a:r>
              <a:rPr lang="en-IE" sz="1200" dirty="0"/>
              <a:t>How to become competent consumers, managing financial resources within the home.</a:t>
            </a:r>
          </a:p>
          <a:p>
            <a:pPr marL="171450" indent="-171450">
              <a:buFont typeface="Arial" panose="020B0604020202020204" pitchFamily="34" charset="0"/>
              <a:buChar char="•"/>
            </a:pPr>
            <a:r>
              <a:rPr lang="en-IE" sz="1200" dirty="0"/>
              <a:t>How to become more aware of our impact socially, economically and environmentally on the world around us.</a:t>
            </a:r>
          </a:p>
          <a:p>
            <a:pPr marL="171450" indent="-171450">
              <a:buFont typeface="Arial" panose="020B0604020202020204" pitchFamily="34" charset="0"/>
              <a:buChar char="•"/>
            </a:pPr>
            <a:r>
              <a:rPr lang="en-IE" sz="1200" dirty="0"/>
              <a:t>How to promote and safeguard their Wellbeing.</a:t>
            </a:r>
          </a:p>
          <a:p>
            <a:pPr marL="171450" indent="-171450">
              <a:buFont typeface="Arial" panose="020B0604020202020204" pitchFamily="34" charset="0"/>
              <a:buChar char="•"/>
            </a:pPr>
            <a:r>
              <a:rPr lang="en-IE" sz="1200" dirty="0"/>
              <a:t>How to be resilient and deal with life’s challenges and opportunities.</a:t>
            </a:r>
          </a:p>
          <a:p>
            <a:pPr marL="171450" indent="-171450">
              <a:buFont typeface="Arial" panose="020B0604020202020204" pitchFamily="34" charset="0"/>
              <a:buChar char="•"/>
            </a:pPr>
            <a:r>
              <a:rPr lang="en-IE" sz="1200" dirty="0"/>
              <a:t>How to implement a design brief process and bring it from conception to realisation, in the areas of textiles and food.</a:t>
            </a:r>
          </a:p>
        </p:txBody>
      </p:sp>
      <p:sp>
        <p:nvSpPr>
          <p:cNvPr id="10" name="TextBox 9"/>
          <p:cNvSpPr txBox="1"/>
          <p:nvPr/>
        </p:nvSpPr>
        <p:spPr>
          <a:xfrm>
            <a:off x="4260964" y="3075199"/>
            <a:ext cx="3663838" cy="3408625"/>
          </a:xfrm>
          <a:prstGeom prst="rect">
            <a:avLst/>
          </a:prstGeom>
          <a:noFill/>
        </p:spPr>
        <p:txBody>
          <a:bodyPr wrap="square" rtlCol="0">
            <a:spAutoFit/>
          </a:bodyPr>
          <a:lstStyle/>
          <a:p>
            <a:pPr algn="ctr"/>
            <a:r>
              <a:rPr lang="en-IE" sz="1200" b="1" dirty="0"/>
              <a:t>How will I learn Home Economics in school?</a:t>
            </a:r>
          </a:p>
          <a:p>
            <a:pPr algn="ctr"/>
            <a:endParaRPr lang="en-IE" sz="1150" b="1" dirty="0"/>
          </a:p>
          <a:p>
            <a:pPr marL="171450" indent="-171450">
              <a:buFont typeface="Arial" panose="020B0604020202020204" pitchFamily="34" charset="0"/>
              <a:buChar char="•"/>
            </a:pPr>
            <a:r>
              <a:rPr lang="en-IE" sz="1200" dirty="0"/>
              <a:t>Examining various diets, investigating the impact various foods have on our health. Personal reflection.</a:t>
            </a:r>
          </a:p>
          <a:p>
            <a:pPr marL="171450" indent="-171450">
              <a:buFont typeface="Arial" panose="020B0604020202020204" pitchFamily="34" charset="0"/>
              <a:buChar char="•"/>
            </a:pPr>
            <a:r>
              <a:rPr lang="en-IE" sz="1200" dirty="0"/>
              <a:t>Designing menus and diets suitable for those with particular dietary disorders, implementing nutritional knowledge.</a:t>
            </a:r>
          </a:p>
          <a:p>
            <a:pPr marL="171450" indent="-171450">
              <a:buFont typeface="Arial" panose="020B0604020202020204" pitchFamily="34" charset="0"/>
              <a:buChar char="•"/>
            </a:pPr>
            <a:r>
              <a:rPr lang="en-IE" sz="1200" dirty="0"/>
              <a:t>Internet and book research in groups and individually will play a big role in Home – Economics.</a:t>
            </a:r>
          </a:p>
          <a:p>
            <a:pPr marL="171450" indent="-171450">
              <a:buFont typeface="Arial" panose="020B0604020202020204" pitchFamily="34" charset="0"/>
              <a:buChar char="•"/>
            </a:pPr>
            <a:r>
              <a:rPr lang="en-IE" sz="1200" dirty="0"/>
              <a:t>Development of practical cookery skills through the use of a design brief, working in pairs, carrying out a cookery assignment.</a:t>
            </a:r>
          </a:p>
          <a:p>
            <a:pPr marL="171450" indent="-171450">
              <a:buFont typeface="Arial" panose="020B0604020202020204" pitchFamily="34" charset="0"/>
              <a:buChar char="•"/>
            </a:pPr>
            <a:r>
              <a:rPr lang="en-IE" sz="1200" dirty="0"/>
              <a:t>By evaluating work and corrections to problem solve a brief given.</a:t>
            </a:r>
          </a:p>
          <a:p>
            <a:pPr marL="171450" indent="-171450">
              <a:buFont typeface="Arial" panose="020B0604020202020204" pitchFamily="34" charset="0"/>
              <a:buChar char="•"/>
            </a:pPr>
            <a:r>
              <a:rPr lang="en-IE" sz="1200" dirty="0"/>
              <a:t>Developing craft skills through practical application and making an item of choice.</a:t>
            </a:r>
          </a:p>
          <a:p>
            <a:pPr marL="171450" indent="-171450">
              <a:buFont typeface="Arial" panose="020B0604020202020204" pitchFamily="34" charset="0"/>
              <a:buChar char="•"/>
            </a:pPr>
            <a:r>
              <a:rPr lang="en-IE" sz="1200" dirty="0"/>
              <a:t>Preparing and designing folders to accompany both cookery and textile projects.</a:t>
            </a:r>
          </a:p>
        </p:txBody>
      </p:sp>
      <p:sp>
        <p:nvSpPr>
          <p:cNvPr id="11" name="TextBox 10"/>
          <p:cNvSpPr txBox="1"/>
          <p:nvPr/>
        </p:nvSpPr>
        <p:spPr>
          <a:xfrm>
            <a:off x="8322733" y="3075199"/>
            <a:ext cx="3730333" cy="3416320"/>
          </a:xfrm>
          <a:prstGeom prst="rect">
            <a:avLst/>
          </a:prstGeom>
          <a:noFill/>
        </p:spPr>
        <p:txBody>
          <a:bodyPr wrap="square" rtlCol="0">
            <a:spAutoFit/>
          </a:bodyPr>
          <a:lstStyle/>
          <a:p>
            <a:pPr algn="ctr"/>
            <a:r>
              <a:rPr lang="en-IE" sz="1200" b="1" dirty="0"/>
              <a:t>How will Home Economics be useful to me?</a:t>
            </a:r>
          </a:p>
          <a:p>
            <a:pPr algn="ctr"/>
            <a:endParaRPr lang="en-IE" sz="1200" b="1" dirty="0"/>
          </a:p>
          <a:p>
            <a:pPr marL="171450" indent="-171450">
              <a:buFont typeface="Arial" panose="020B0604020202020204" pitchFamily="34" charset="0"/>
              <a:buChar char="•"/>
            </a:pPr>
            <a:r>
              <a:rPr lang="en-IE" sz="1200" dirty="0"/>
              <a:t>Home Economics is a subject that will benefit you in every aspect of your life. A lifelong skill that you will learn and implement as you go through life.</a:t>
            </a:r>
          </a:p>
          <a:p>
            <a:pPr marL="171450" indent="-171450">
              <a:buFont typeface="Arial" panose="020B0604020202020204" pitchFamily="34" charset="0"/>
              <a:buChar char="•"/>
            </a:pPr>
            <a:r>
              <a:rPr lang="en-IE" sz="1200" dirty="0"/>
              <a:t>Dietary knowledge, helping make wise food choices.</a:t>
            </a:r>
          </a:p>
          <a:p>
            <a:pPr marL="171450" indent="-171450">
              <a:buFont typeface="Arial" panose="020B0604020202020204" pitchFamily="34" charset="0"/>
              <a:buChar char="•"/>
            </a:pPr>
            <a:r>
              <a:rPr lang="en-IE" sz="1200" dirty="0"/>
              <a:t>Knowledge of foods and their nutritional composition allowing us to make wise informed choices.</a:t>
            </a:r>
          </a:p>
          <a:p>
            <a:pPr marL="171450" indent="-171450">
              <a:buFont typeface="Arial" panose="020B0604020202020204" pitchFamily="34" charset="0"/>
              <a:buChar char="•"/>
            </a:pPr>
            <a:r>
              <a:rPr lang="en-IE" sz="1200" dirty="0"/>
              <a:t>Learning basic cookery skills required to prepare, cook and serve various foods and dishes.</a:t>
            </a:r>
          </a:p>
          <a:p>
            <a:pPr marL="171450" indent="-171450">
              <a:buFont typeface="Arial" panose="020B0604020202020204" pitchFamily="34" charset="0"/>
              <a:buChar char="•"/>
            </a:pPr>
            <a:r>
              <a:rPr lang="en-IE" sz="1200" dirty="0"/>
              <a:t>It will make use wise and sustainable consumers.</a:t>
            </a:r>
          </a:p>
          <a:p>
            <a:pPr marL="171450" indent="-171450">
              <a:buFont typeface="Arial" panose="020B0604020202020204" pitchFamily="34" charset="0"/>
              <a:buChar char="•"/>
            </a:pPr>
            <a:r>
              <a:rPr lang="en-IE" sz="1200" dirty="0"/>
              <a:t>It will make us more aware of our general Wellbeing and Health and how to promote this in a positive way.</a:t>
            </a:r>
          </a:p>
          <a:p>
            <a:pPr marL="171450" indent="-171450">
              <a:buFont typeface="Arial" panose="020B0604020202020204" pitchFamily="34" charset="0"/>
              <a:buChar char="•"/>
            </a:pPr>
            <a:r>
              <a:rPr lang="en-IE" sz="1200" dirty="0"/>
              <a:t>It will help us become more environmentally aware and sympathetic to our surroundings.</a:t>
            </a:r>
          </a:p>
          <a:p>
            <a:pPr marL="171450" indent="-171450">
              <a:buFont typeface="Arial" panose="020B0604020202020204" pitchFamily="34" charset="0"/>
              <a:buChar char="•"/>
            </a:pPr>
            <a:r>
              <a:rPr lang="en-IE" sz="1200" dirty="0"/>
              <a:t>It will encourage us to use our artistic and creative talents to explore various crafts and develop new interests and hobbies.</a:t>
            </a:r>
          </a:p>
        </p:txBody>
      </p:sp>
      <p:sp>
        <p:nvSpPr>
          <p:cNvPr id="12" name="TextBox 11"/>
          <p:cNvSpPr txBox="1"/>
          <p:nvPr/>
        </p:nvSpPr>
        <p:spPr>
          <a:xfrm>
            <a:off x="307225" y="1749636"/>
            <a:ext cx="11571316" cy="1077218"/>
          </a:xfrm>
          <a:prstGeom prst="rect">
            <a:avLst/>
          </a:prstGeom>
          <a:noFill/>
        </p:spPr>
        <p:txBody>
          <a:bodyPr wrap="square" rtlCol="0">
            <a:spAutoFit/>
          </a:bodyPr>
          <a:lstStyle/>
          <a:p>
            <a:r>
              <a:rPr lang="en-IE" sz="1600" b="1" dirty="0"/>
              <a:t>Home Economics is a subject that will provide your child with skills that will benefit them in every aspect of their life. Home Economics is a subject where you will learn how to take care of yourself, others, your home and your environment. As Home Economics is a very practical subject, you will carry out a lot of activities in school and at home.TV personality and Chef Neven Maguire is an ambassador, firm advocate and supporter of Home Economics in schools and its importance to all age groups. </a:t>
            </a:r>
          </a:p>
        </p:txBody>
      </p:sp>
    </p:spTree>
    <p:extLst>
      <p:ext uri="{BB962C8B-B14F-4D97-AF65-F5344CB8AC3E}">
        <p14:creationId xmlns:p14="http://schemas.microsoft.com/office/powerpoint/2010/main" val="3972173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671507" y="184480"/>
            <a:ext cx="7362370" cy="1523634"/>
          </a:xfrm>
          <a:prstGeom prst="rect">
            <a:avLst/>
          </a:prstGeom>
        </p:spPr>
      </p:pic>
      <p:pic>
        <p:nvPicPr>
          <p:cNvPr id="6" name="Content Placeholder 5"/>
          <p:cNvPicPr>
            <a:picLocks noGrp="1" noChangeAspect="1"/>
          </p:cNvPicPr>
          <p:nvPr>
            <p:ph idx="1"/>
          </p:nvPr>
        </p:nvPicPr>
        <p:blipFill>
          <a:blip r:embed="rId3"/>
          <a:stretch>
            <a:fillRect/>
          </a:stretch>
        </p:blipFill>
        <p:spPr>
          <a:xfrm>
            <a:off x="4057138" y="1843187"/>
            <a:ext cx="4021388" cy="3718882"/>
          </a:xfrm>
          <a:prstGeom prst="rect">
            <a:avLst/>
          </a:prstGeom>
        </p:spPr>
      </p:pic>
      <p:pic>
        <p:nvPicPr>
          <p:cNvPr id="4" name="Picture 3"/>
          <p:cNvPicPr>
            <a:picLocks noChangeAspect="1"/>
          </p:cNvPicPr>
          <p:nvPr/>
        </p:nvPicPr>
        <p:blipFill>
          <a:blip r:embed="rId3"/>
          <a:stretch>
            <a:fillRect/>
          </a:stretch>
        </p:blipFill>
        <p:spPr>
          <a:xfrm>
            <a:off x="119693" y="1843187"/>
            <a:ext cx="3883489" cy="3718882"/>
          </a:xfrm>
          <a:prstGeom prst="rect">
            <a:avLst/>
          </a:prstGeom>
        </p:spPr>
      </p:pic>
      <p:pic>
        <p:nvPicPr>
          <p:cNvPr id="5" name="Picture 4"/>
          <p:cNvPicPr>
            <a:picLocks noChangeAspect="1"/>
          </p:cNvPicPr>
          <p:nvPr/>
        </p:nvPicPr>
        <p:blipFill>
          <a:blip r:embed="rId3"/>
          <a:stretch>
            <a:fillRect/>
          </a:stretch>
        </p:blipFill>
        <p:spPr>
          <a:xfrm>
            <a:off x="8191563" y="1828051"/>
            <a:ext cx="3883489" cy="3718882"/>
          </a:xfrm>
          <a:prstGeom prst="rect">
            <a:avLst/>
          </a:prstGeom>
        </p:spPr>
      </p:pic>
      <p:pic>
        <p:nvPicPr>
          <p:cNvPr id="7" name="Picture 6"/>
          <p:cNvPicPr>
            <a:picLocks noChangeAspect="1"/>
          </p:cNvPicPr>
          <p:nvPr/>
        </p:nvPicPr>
        <p:blipFill>
          <a:blip r:embed="rId4"/>
          <a:stretch>
            <a:fillRect/>
          </a:stretch>
        </p:blipFill>
        <p:spPr>
          <a:xfrm>
            <a:off x="85978" y="5654691"/>
            <a:ext cx="11876037" cy="1065840"/>
          </a:xfrm>
          <a:prstGeom prst="rect">
            <a:avLst/>
          </a:prstGeom>
        </p:spPr>
      </p:pic>
      <p:sp>
        <p:nvSpPr>
          <p:cNvPr id="3" name="TextBox 2"/>
          <p:cNvSpPr txBox="1"/>
          <p:nvPr/>
        </p:nvSpPr>
        <p:spPr>
          <a:xfrm>
            <a:off x="251753" y="1994468"/>
            <a:ext cx="3424962" cy="3416320"/>
          </a:xfrm>
          <a:prstGeom prst="rect">
            <a:avLst/>
          </a:prstGeom>
          <a:noFill/>
        </p:spPr>
        <p:txBody>
          <a:bodyPr wrap="square" rtlCol="0">
            <a:spAutoFit/>
          </a:bodyPr>
          <a:lstStyle/>
          <a:p>
            <a:pPr algn="ctr"/>
            <a:r>
              <a:rPr lang="en-IE" sz="1200" b="1" dirty="0"/>
              <a:t>Will Home Economics have anything to do with other subjects I will be studying?</a:t>
            </a:r>
          </a:p>
          <a:p>
            <a:pPr algn="ctr"/>
            <a:endParaRPr lang="en-IE" sz="1200" b="1" dirty="0"/>
          </a:p>
          <a:p>
            <a:pPr marL="171450" indent="-171450">
              <a:buFont typeface="Arial" panose="020B0604020202020204" pitchFamily="34" charset="0"/>
              <a:buChar char="•"/>
            </a:pPr>
            <a:r>
              <a:rPr lang="en-IE" sz="1200" dirty="0"/>
              <a:t>Because Home-Economics is such a broad and varied subject it will overlap with many other subjects a student will be studying at junior cycle level.</a:t>
            </a:r>
          </a:p>
          <a:p>
            <a:pPr marL="171450" indent="-171450">
              <a:buFont typeface="Arial" panose="020B0604020202020204" pitchFamily="34" charset="0"/>
              <a:buChar char="•"/>
            </a:pPr>
            <a:r>
              <a:rPr lang="en-IE" sz="1200" dirty="0"/>
              <a:t>Nutritional elements will also be learnt in Science.</a:t>
            </a:r>
          </a:p>
          <a:p>
            <a:pPr marL="171450" indent="-171450">
              <a:buFont typeface="Arial" panose="020B0604020202020204" pitchFamily="34" charset="0"/>
              <a:buChar char="•"/>
            </a:pPr>
            <a:r>
              <a:rPr lang="en-IE" sz="1200" dirty="0"/>
              <a:t>Human physiology will also be covered in Science.</a:t>
            </a:r>
          </a:p>
          <a:p>
            <a:pPr marL="171450" indent="-171450">
              <a:buFont typeface="Arial" panose="020B0604020202020204" pitchFamily="34" charset="0"/>
              <a:buChar char="•"/>
            </a:pPr>
            <a:r>
              <a:rPr lang="en-IE" sz="1200" dirty="0"/>
              <a:t>Consumer studies will also be covered in Business.</a:t>
            </a:r>
          </a:p>
          <a:p>
            <a:pPr marL="171450" indent="-171450">
              <a:buFont typeface="Arial" panose="020B0604020202020204" pitchFamily="34" charset="0"/>
              <a:buChar char="•"/>
            </a:pPr>
            <a:r>
              <a:rPr lang="en-IE" sz="1200" dirty="0"/>
              <a:t>Health and Wellbeing will be covered in SPHE and Wellbeing.</a:t>
            </a:r>
          </a:p>
          <a:p>
            <a:pPr marL="171450" indent="-171450">
              <a:buFont typeface="Arial" panose="020B0604020202020204" pitchFamily="34" charset="0"/>
              <a:buChar char="•"/>
            </a:pPr>
            <a:r>
              <a:rPr lang="en-IE" sz="1200" dirty="0"/>
              <a:t>Sustainability will also be covered in Geography.</a:t>
            </a:r>
          </a:p>
          <a:p>
            <a:pPr marL="171450" indent="-171450">
              <a:buFont typeface="Arial" panose="020B0604020202020204" pitchFamily="34" charset="0"/>
              <a:buChar char="•"/>
            </a:pPr>
            <a:r>
              <a:rPr lang="en-IE" sz="1200" dirty="0"/>
              <a:t>Creative skills and processes will overlap with the Art classes.</a:t>
            </a:r>
          </a:p>
        </p:txBody>
      </p:sp>
      <p:sp>
        <p:nvSpPr>
          <p:cNvPr id="8" name="TextBox 7"/>
          <p:cNvSpPr txBox="1"/>
          <p:nvPr/>
        </p:nvSpPr>
        <p:spPr>
          <a:xfrm>
            <a:off x="4170175" y="2003001"/>
            <a:ext cx="3936706" cy="3339376"/>
          </a:xfrm>
          <a:prstGeom prst="rect">
            <a:avLst/>
          </a:prstGeom>
          <a:noFill/>
        </p:spPr>
        <p:txBody>
          <a:bodyPr wrap="square" rtlCol="0">
            <a:spAutoFit/>
          </a:bodyPr>
          <a:lstStyle/>
          <a:p>
            <a:pPr algn="ctr"/>
            <a:r>
              <a:rPr lang="en-IE" sz="1200" b="1" dirty="0"/>
              <a:t>What is the Home Economics Junior Cycle exam like?</a:t>
            </a:r>
          </a:p>
          <a:p>
            <a:endParaRPr lang="en-IE" sz="1200" dirty="0"/>
          </a:p>
          <a:p>
            <a:r>
              <a:rPr lang="en-IE" sz="1100" dirty="0"/>
              <a:t>There are two parts to the exam:</a:t>
            </a:r>
          </a:p>
          <a:p>
            <a:r>
              <a:rPr lang="en-IE" sz="1100" b="1" dirty="0"/>
              <a:t>Written exam: </a:t>
            </a:r>
            <a:r>
              <a:rPr lang="en-IE" sz="1100" dirty="0"/>
              <a:t>This is a common level paper which will be taken at the end of third year. It will examine theory completed over the three years involving the three strands studied:</a:t>
            </a:r>
          </a:p>
          <a:p>
            <a:r>
              <a:rPr lang="en-IE" sz="1100" dirty="0"/>
              <a:t>Strand 1-Food, health and culinary skills.</a:t>
            </a:r>
          </a:p>
          <a:p>
            <a:r>
              <a:rPr lang="en-IE" sz="1100" dirty="0"/>
              <a:t>Strand 2-Responsible family living.</a:t>
            </a:r>
          </a:p>
          <a:p>
            <a:r>
              <a:rPr lang="en-IE" sz="1100" dirty="0"/>
              <a:t>Strand 3-Textiles and craft.</a:t>
            </a:r>
          </a:p>
          <a:p>
            <a:endParaRPr lang="en-IE" sz="1100" dirty="0"/>
          </a:p>
          <a:p>
            <a:r>
              <a:rPr lang="en-IE" sz="1100" b="1" dirty="0"/>
              <a:t>Coursework:</a:t>
            </a:r>
            <a:r>
              <a:rPr lang="en-IE" sz="1100" dirty="0"/>
              <a:t> This is made up of two CBA’s.</a:t>
            </a:r>
          </a:p>
          <a:p>
            <a:r>
              <a:rPr lang="en-IE" sz="1100" dirty="0"/>
              <a:t>CBA 1 – Creative Textile Assessment. This CBA will be completed in 2nd year. A brief will be given to make a textile item suitable for an individual/home OR Recycle/upcycle a textile item foe an individual/home.</a:t>
            </a:r>
          </a:p>
          <a:p>
            <a:r>
              <a:rPr lang="en-IE" sz="1100" dirty="0"/>
              <a:t>CBA 2 – Practical food skills exam. Food literacy skills briefs will be issued by the State Examinations Commission in 3rd year. Students will be required to investigate the brief and prepare, cook and serve a dish which fulfils the requirements of the brief.</a:t>
            </a:r>
          </a:p>
        </p:txBody>
      </p:sp>
      <p:sp>
        <p:nvSpPr>
          <p:cNvPr id="9" name="TextBox 8"/>
          <p:cNvSpPr txBox="1"/>
          <p:nvPr/>
        </p:nvSpPr>
        <p:spPr>
          <a:xfrm>
            <a:off x="8352692" y="1994468"/>
            <a:ext cx="3609323" cy="3093154"/>
          </a:xfrm>
          <a:prstGeom prst="rect">
            <a:avLst/>
          </a:prstGeom>
          <a:noFill/>
        </p:spPr>
        <p:txBody>
          <a:bodyPr wrap="square" rtlCol="0">
            <a:spAutoFit/>
          </a:bodyPr>
          <a:lstStyle/>
          <a:p>
            <a:pPr algn="ctr"/>
            <a:r>
              <a:rPr lang="en-IE" sz="1300" b="1" dirty="0"/>
              <a:t>Will Home Economics be very different after the Junior Cycle?</a:t>
            </a:r>
          </a:p>
          <a:p>
            <a:pPr algn="ctr"/>
            <a:endParaRPr lang="en-IE" sz="1300" b="1" dirty="0"/>
          </a:p>
          <a:p>
            <a:pPr marL="285750" indent="-285750">
              <a:buFont typeface="Arial" panose="020B0604020202020204" pitchFamily="34" charset="0"/>
              <a:buChar char="•"/>
            </a:pPr>
            <a:r>
              <a:rPr lang="en-IE" sz="1300" dirty="0"/>
              <a:t>In Leaving Certificate Home Economics you will study the core areas in greater detail: Food Studies, Resource Management and Consumer Studies and Social Studies. </a:t>
            </a:r>
          </a:p>
          <a:p>
            <a:pPr marL="285750" indent="-285750">
              <a:buFont typeface="Arial" panose="020B0604020202020204" pitchFamily="34" charset="0"/>
              <a:buChar char="•"/>
            </a:pPr>
            <a:r>
              <a:rPr lang="en-IE" sz="1300" dirty="0"/>
              <a:t>You will also choose to study an elective area:</a:t>
            </a:r>
          </a:p>
          <a:p>
            <a:pPr marL="628650" lvl="1" indent="-171450">
              <a:buFont typeface="Arial" panose="020B0604020202020204" pitchFamily="34" charset="0"/>
              <a:buChar char="•"/>
            </a:pPr>
            <a:r>
              <a:rPr lang="en-IE" sz="1300" dirty="0"/>
              <a:t>Home Design and Management </a:t>
            </a:r>
          </a:p>
          <a:p>
            <a:pPr marL="628650" lvl="1" indent="-171450">
              <a:buFont typeface="Arial" panose="020B0604020202020204" pitchFamily="34" charset="0"/>
              <a:buChar char="•"/>
            </a:pPr>
            <a:r>
              <a:rPr lang="en-IE" sz="1300" dirty="0"/>
              <a:t>Textiles, Fashion and Design </a:t>
            </a:r>
          </a:p>
          <a:p>
            <a:pPr marL="628650" lvl="1" indent="-171450">
              <a:buFont typeface="Arial" panose="020B0604020202020204" pitchFamily="34" charset="0"/>
              <a:buChar char="•"/>
            </a:pPr>
            <a:r>
              <a:rPr lang="en-IE" sz="1300" dirty="0"/>
              <a:t>Social Studies.</a:t>
            </a:r>
          </a:p>
          <a:p>
            <a:pPr lvl="1"/>
            <a:endParaRPr lang="en-IE" sz="1300" dirty="0"/>
          </a:p>
          <a:p>
            <a:pPr marL="285750" indent="-285750">
              <a:buFont typeface="Arial" panose="020B0604020202020204" pitchFamily="34" charset="0"/>
              <a:buChar char="•"/>
            </a:pPr>
            <a:r>
              <a:rPr lang="en-IE" sz="1300" dirty="0"/>
              <a:t>There is also a food studies journal that is completed and is worth 20% of the overall Leaving Certificate result.</a:t>
            </a:r>
          </a:p>
        </p:txBody>
      </p:sp>
      <p:sp>
        <p:nvSpPr>
          <p:cNvPr id="10" name="TextBox 9"/>
          <p:cNvSpPr txBox="1"/>
          <p:nvPr/>
        </p:nvSpPr>
        <p:spPr>
          <a:xfrm>
            <a:off x="251753" y="5697926"/>
            <a:ext cx="11688493" cy="846386"/>
          </a:xfrm>
          <a:prstGeom prst="rect">
            <a:avLst/>
          </a:prstGeom>
          <a:noFill/>
        </p:spPr>
        <p:txBody>
          <a:bodyPr wrap="square" rtlCol="0">
            <a:spAutoFit/>
          </a:bodyPr>
          <a:lstStyle/>
          <a:p>
            <a:pPr algn="ctr"/>
            <a:r>
              <a:rPr lang="en-IE" sz="1300" b="1" dirty="0"/>
              <a:t>Is learning Home Economics anything like what I did in primary school?</a:t>
            </a:r>
          </a:p>
          <a:p>
            <a:pPr algn="just"/>
            <a:r>
              <a:rPr lang="en-IE" sz="1200" dirty="0"/>
              <a:t>In SPHE and SESE: Science you will have learnt about your body, how to care for it and the correct foods to eat. You will have made some items in Visual Arts which will be useful when you start sewing in class. You will have weighed and measured items and materials in Mathematics. You will have studied topics related to the family in SESE (History, Geography and Science).</a:t>
            </a:r>
          </a:p>
        </p:txBody>
      </p:sp>
      <p:sp>
        <p:nvSpPr>
          <p:cNvPr id="13" name="TextBox 12"/>
          <p:cNvSpPr txBox="1"/>
          <p:nvPr/>
        </p:nvSpPr>
        <p:spPr>
          <a:xfrm>
            <a:off x="4913294" y="156934"/>
            <a:ext cx="6718930" cy="1754326"/>
          </a:xfrm>
          <a:prstGeom prst="rect">
            <a:avLst/>
          </a:prstGeom>
          <a:noFill/>
        </p:spPr>
        <p:txBody>
          <a:bodyPr wrap="square" rtlCol="0">
            <a:spAutoFit/>
          </a:bodyPr>
          <a:lstStyle/>
          <a:p>
            <a:pPr algn="ctr"/>
            <a:r>
              <a:rPr lang="en-IE" sz="1300" b="1" dirty="0"/>
              <a:t>How can I learn more about Home Economics outside of school? </a:t>
            </a:r>
          </a:p>
          <a:p>
            <a:r>
              <a:rPr lang="en-IE" sz="1200" dirty="0"/>
              <a:t>Some of the things you may do are: </a:t>
            </a:r>
          </a:p>
          <a:p>
            <a:pPr marL="171450" indent="-171450">
              <a:buFont typeface="Arial" panose="020B0604020202020204" pitchFamily="34" charset="0"/>
              <a:buChar char="•"/>
            </a:pPr>
            <a:r>
              <a:rPr lang="en-IE" sz="1200" dirty="0"/>
              <a:t>Cook dishes at home/ if you are eating out, take note of menus, prices, etc. </a:t>
            </a:r>
          </a:p>
          <a:p>
            <a:pPr marL="171450" indent="-171450">
              <a:buFont typeface="Arial" panose="020B0604020202020204" pitchFamily="34" charset="0"/>
              <a:buChar char="•"/>
            </a:pPr>
            <a:r>
              <a:rPr lang="en-IE" sz="1200" dirty="0"/>
              <a:t>Use a library, magazines and the internet for information and ideas on food, household items and design.</a:t>
            </a:r>
          </a:p>
          <a:p>
            <a:pPr marL="171450" indent="-171450">
              <a:buFont typeface="Arial" panose="020B0604020202020204" pitchFamily="34" charset="0"/>
              <a:buChar char="•"/>
            </a:pPr>
            <a:r>
              <a:rPr lang="en-IE" sz="1200" dirty="0"/>
              <a:t>Watch cookery and interior decoration programmes on television.</a:t>
            </a:r>
          </a:p>
          <a:p>
            <a:pPr marL="171450" indent="-171450">
              <a:buFont typeface="Arial" panose="020B0604020202020204" pitchFamily="34" charset="0"/>
              <a:buChar char="•"/>
            </a:pPr>
            <a:r>
              <a:rPr lang="en-IE" sz="1200" dirty="0"/>
              <a:t>Look at fashion magazines for design ideas.</a:t>
            </a:r>
          </a:p>
          <a:p>
            <a:pPr marL="171450" indent="-171450">
              <a:buFont typeface="Arial" panose="020B0604020202020204" pitchFamily="34" charset="0"/>
              <a:buChar char="•"/>
            </a:pPr>
            <a:r>
              <a:rPr lang="en-IE" sz="1200" dirty="0"/>
              <a:t>When shopping for clothes, look at the care labels and the type of fabrics used. </a:t>
            </a:r>
          </a:p>
          <a:p>
            <a:endParaRPr lang="en-IE" sz="1100" dirty="0"/>
          </a:p>
        </p:txBody>
      </p:sp>
    </p:spTree>
    <p:extLst>
      <p:ext uri="{BB962C8B-B14F-4D97-AF65-F5344CB8AC3E}">
        <p14:creationId xmlns:p14="http://schemas.microsoft.com/office/powerpoint/2010/main" val="228025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b="1" dirty="0"/>
          </a:p>
        </p:txBody>
      </p:sp>
      <p:pic>
        <p:nvPicPr>
          <p:cNvPr id="9" name="Content Placeholder 8"/>
          <p:cNvPicPr>
            <a:picLocks noGrp="1" noChangeAspect="1"/>
          </p:cNvPicPr>
          <p:nvPr>
            <p:ph idx="1"/>
          </p:nvPr>
        </p:nvPicPr>
        <p:blipFill>
          <a:blip r:embed="rId2"/>
          <a:stretch>
            <a:fillRect/>
          </a:stretch>
        </p:blipFill>
        <p:spPr>
          <a:xfrm>
            <a:off x="4093720" y="2615468"/>
            <a:ext cx="3883489" cy="3718882"/>
          </a:xfrm>
          <a:prstGeom prst="rect">
            <a:avLst/>
          </a:prstGeom>
        </p:spPr>
      </p:pic>
      <p:sp>
        <p:nvSpPr>
          <p:cNvPr id="4" name="TextBox 3"/>
          <p:cNvSpPr txBox="1"/>
          <p:nvPr/>
        </p:nvSpPr>
        <p:spPr>
          <a:xfrm>
            <a:off x="1778245" y="169102"/>
            <a:ext cx="9753600" cy="861774"/>
          </a:xfrm>
          <a:prstGeom prst="rect">
            <a:avLst/>
          </a:prstGeom>
          <a:noFill/>
        </p:spPr>
        <p:txBody>
          <a:bodyPr wrap="square" rtlCol="0">
            <a:spAutoFit/>
          </a:bodyPr>
          <a:lstStyle/>
          <a:p>
            <a:pPr algn="ctr"/>
            <a:r>
              <a:rPr lang="en-IE" sz="5000" b="1" dirty="0"/>
              <a:t>MUSIC</a:t>
            </a:r>
            <a:endParaRPr lang="en-IE" sz="5000" dirty="0"/>
          </a:p>
        </p:txBody>
      </p:sp>
      <p:pic>
        <p:nvPicPr>
          <p:cNvPr id="6" name="Picture 5"/>
          <p:cNvPicPr>
            <a:picLocks noChangeAspect="1"/>
          </p:cNvPicPr>
          <p:nvPr/>
        </p:nvPicPr>
        <p:blipFill>
          <a:blip r:embed="rId3"/>
          <a:stretch>
            <a:fillRect/>
          </a:stretch>
        </p:blipFill>
        <p:spPr>
          <a:xfrm>
            <a:off x="2061555" y="973656"/>
            <a:ext cx="10005712" cy="1261981"/>
          </a:xfrm>
          <a:prstGeom prst="rect">
            <a:avLst/>
          </a:prstGeom>
        </p:spPr>
      </p:pic>
      <p:pic>
        <p:nvPicPr>
          <p:cNvPr id="7" name="Picture 6"/>
          <p:cNvPicPr>
            <a:picLocks noChangeAspect="1"/>
          </p:cNvPicPr>
          <p:nvPr/>
        </p:nvPicPr>
        <p:blipFill>
          <a:blip r:embed="rId2"/>
          <a:stretch>
            <a:fillRect/>
          </a:stretch>
        </p:blipFill>
        <p:spPr>
          <a:xfrm>
            <a:off x="48980" y="2299219"/>
            <a:ext cx="3883489" cy="4483965"/>
          </a:xfrm>
          <a:prstGeom prst="rect">
            <a:avLst/>
          </a:prstGeom>
        </p:spPr>
      </p:pic>
      <p:pic>
        <p:nvPicPr>
          <p:cNvPr id="8" name="Picture 7"/>
          <p:cNvPicPr>
            <a:picLocks noChangeAspect="1"/>
          </p:cNvPicPr>
          <p:nvPr/>
        </p:nvPicPr>
        <p:blipFill>
          <a:blip r:embed="rId2"/>
          <a:stretch>
            <a:fillRect/>
          </a:stretch>
        </p:blipFill>
        <p:spPr>
          <a:xfrm>
            <a:off x="8183778" y="2381932"/>
            <a:ext cx="3883489" cy="4401252"/>
          </a:xfrm>
          <a:prstGeom prst="rect">
            <a:avLst/>
          </a:prstGeom>
        </p:spPr>
      </p:pic>
      <p:sp>
        <p:nvSpPr>
          <p:cNvPr id="5" name="TextBox 4"/>
          <p:cNvSpPr txBox="1"/>
          <p:nvPr/>
        </p:nvSpPr>
        <p:spPr>
          <a:xfrm>
            <a:off x="266007" y="2397417"/>
            <a:ext cx="3549535" cy="4154984"/>
          </a:xfrm>
          <a:prstGeom prst="rect">
            <a:avLst/>
          </a:prstGeom>
          <a:noFill/>
        </p:spPr>
        <p:txBody>
          <a:bodyPr wrap="square" rtlCol="0">
            <a:spAutoFit/>
          </a:bodyPr>
          <a:lstStyle/>
          <a:p>
            <a:pPr algn="ctr"/>
            <a:r>
              <a:rPr lang="en-IE" sz="1200" b="1" dirty="0"/>
              <a:t>What will I learn in Music?</a:t>
            </a:r>
          </a:p>
          <a:p>
            <a:pPr algn="ctr"/>
            <a:endParaRPr lang="en-IE" sz="1100" b="1" dirty="0"/>
          </a:p>
          <a:p>
            <a:pPr algn="just"/>
            <a:r>
              <a:rPr lang="en-IE" sz="1100" dirty="0"/>
              <a:t>Some of the things you will learn include:</a:t>
            </a:r>
          </a:p>
          <a:p>
            <a:pPr marL="171450" indent="-171450" algn="just">
              <a:buFont typeface="Arial" panose="020B0604020202020204" pitchFamily="34" charset="0"/>
              <a:buChar char="•"/>
            </a:pPr>
            <a:r>
              <a:rPr lang="en-IE" sz="1100" dirty="0"/>
              <a:t>How to play the ukulele in class and play along with your favourite pop songs. We have 30 ukuleles in the music room.</a:t>
            </a:r>
          </a:p>
          <a:p>
            <a:pPr marL="171450" indent="-171450" algn="just">
              <a:buFont typeface="Arial" panose="020B0604020202020204" pitchFamily="34" charset="0"/>
              <a:buChar char="•"/>
            </a:pPr>
            <a:r>
              <a:rPr lang="en-IE" sz="1100" dirty="0"/>
              <a:t>How to read music notation.</a:t>
            </a:r>
          </a:p>
          <a:p>
            <a:pPr marL="171450" indent="-171450" algn="just">
              <a:buFont typeface="Arial" panose="020B0604020202020204" pitchFamily="34" charset="0"/>
              <a:buChar char="•"/>
            </a:pPr>
            <a:r>
              <a:rPr lang="en-IE" sz="1100" dirty="0"/>
              <a:t>How to compose your own music and songs with the use of the various instruments in our music room (over 25 different instruments for you to explore in class).</a:t>
            </a:r>
          </a:p>
          <a:p>
            <a:pPr marL="171450" indent="-171450" algn="just">
              <a:buFont typeface="Arial" panose="020B0604020202020204" pitchFamily="34" charset="0"/>
              <a:buChar char="•"/>
            </a:pPr>
            <a:r>
              <a:rPr lang="en-IE" sz="1100" dirty="0"/>
              <a:t>Be able to develop your music vocabulary to describe film music and the music that you listen to everyday.</a:t>
            </a:r>
          </a:p>
          <a:p>
            <a:pPr marL="171450" indent="-171450" algn="just">
              <a:buFont typeface="Arial" panose="020B0604020202020204" pitchFamily="34" charset="0"/>
              <a:buChar char="•"/>
            </a:pPr>
            <a:r>
              <a:rPr lang="en-IE" sz="1100" dirty="0"/>
              <a:t>Use various digital learning technologies and apps (</a:t>
            </a:r>
            <a:r>
              <a:rPr lang="en-IE" sz="1100" dirty="0" err="1"/>
              <a:t>garageband</a:t>
            </a:r>
            <a:r>
              <a:rPr lang="en-IE" sz="1100" dirty="0"/>
              <a:t>, drum genius, audacity </a:t>
            </a:r>
            <a:r>
              <a:rPr lang="en-IE" sz="1100" dirty="0" err="1"/>
              <a:t>etc</a:t>
            </a:r>
            <a:r>
              <a:rPr lang="en-IE" sz="1100" dirty="0"/>
              <a:t>) to enhance your learning experience and develop creativity. You can explore these digital devices to record your individual or group creations in order to share this content with each other and develop a portfolio of your work. </a:t>
            </a:r>
          </a:p>
          <a:p>
            <a:pPr marL="171450" indent="-171450" algn="just">
              <a:buFont typeface="Arial" panose="020B0604020202020204" pitchFamily="34" charset="0"/>
              <a:buChar char="•"/>
            </a:pPr>
            <a:r>
              <a:rPr lang="en-IE" sz="1100" dirty="0"/>
              <a:t>To develop your imagination in unique ways, through listening to familiar and unfamiliar works, coming to know and understand sounds internally, creating sound pictures or stories and expressing feelings and emotions in sound.</a:t>
            </a:r>
          </a:p>
        </p:txBody>
      </p:sp>
      <p:sp>
        <p:nvSpPr>
          <p:cNvPr id="10" name="TextBox 9"/>
          <p:cNvSpPr txBox="1"/>
          <p:nvPr/>
        </p:nvSpPr>
        <p:spPr>
          <a:xfrm>
            <a:off x="4339244" y="2891691"/>
            <a:ext cx="3333403" cy="2462213"/>
          </a:xfrm>
          <a:prstGeom prst="rect">
            <a:avLst/>
          </a:prstGeom>
          <a:noFill/>
        </p:spPr>
        <p:txBody>
          <a:bodyPr wrap="square" rtlCol="0">
            <a:spAutoFit/>
          </a:bodyPr>
          <a:lstStyle/>
          <a:p>
            <a:pPr algn="ctr"/>
            <a:r>
              <a:rPr lang="en-IE" sz="1400" b="1" dirty="0"/>
              <a:t>How will I learn Music in school?</a:t>
            </a:r>
          </a:p>
          <a:p>
            <a:pPr algn="ctr"/>
            <a:endParaRPr lang="en-IE" sz="1400" b="1" dirty="0"/>
          </a:p>
          <a:p>
            <a:pPr algn="just"/>
            <a:r>
              <a:rPr lang="en-IE" sz="1400" dirty="0"/>
              <a:t>Some of the things you may do with your teacher and your classmates are:</a:t>
            </a:r>
          </a:p>
          <a:p>
            <a:pPr marL="171450" indent="-171450" algn="just">
              <a:buFont typeface="Arial" panose="020B0604020202020204" pitchFamily="34" charset="0"/>
              <a:buChar char="•"/>
            </a:pPr>
            <a:r>
              <a:rPr lang="en-IE" sz="1400" dirty="0"/>
              <a:t>Use communication skills to explore and express your emotions.</a:t>
            </a:r>
          </a:p>
          <a:p>
            <a:pPr marL="171450" indent="-171450" algn="just">
              <a:buFont typeface="Arial" panose="020B0604020202020204" pitchFamily="34" charset="0"/>
              <a:buChar char="•"/>
            </a:pPr>
            <a:r>
              <a:rPr lang="en-IE" sz="1400" dirty="0"/>
              <a:t>Perform or present in groups, actively rehearse together during class.</a:t>
            </a:r>
          </a:p>
          <a:p>
            <a:pPr marL="171450" indent="-171450" algn="just">
              <a:buFont typeface="Arial" panose="020B0604020202020204" pitchFamily="34" charset="0"/>
              <a:buChar char="•"/>
            </a:pPr>
            <a:r>
              <a:rPr lang="en-IE" sz="1400" dirty="0"/>
              <a:t>Sing, clap, dance and feel connected to others through participating in music activities and song.</a:t>
            </a:r>
          </a:p>
        </p:txBody>
      </p:sp>
      <p:sp>
        <p:nvSpPr>
          <p:cNvPr id="11" name="TextBox 10"/>
          <p:cNvSpPr txBox="1"/>
          <p:nvPr/>
        </p:nvSpPr>
        <p:spPr>
          <a:xfrm>
            <a:off x="8238391" y="2495242"/>
            <a:ext cx="3685565" cy="4131900"/>
          </a:xfrm>
          <a:prstGeom prst="rect">
            <a:avLst/>
          </a:prstGeom>
          <a:noFill/>
        </p:spPr>
        <p:txBody>
          <a:bodyPr wrap="square" rtlCol="0">
            <a:spAutoFit/>
          </a:bodyPr>
          <a:lstStyle/>
          <a:p>
            <a:pPr algn="ctr"/>
            <a:r>
              <a:rPr lang="en-IE" sz="1250" b="1" dirty="0"/>
              <a:t>How will Music be useful to me?</a:t>
            </a:r>
          </a:p>
          <a:p>
            <a:pPr algn="ctr"/>
            <a:endParaRPr lang="en-IE" sz="1250" b="1" dirty="0"/>
          </a:p>
          <a:p>
            <a:pPr marL="285750" indent="-285750" algn="just">
              <a:buFont typeface="Arial" panose="020B0604020202020204" pitchFamily="34" charset="0"/>
              <a:buChar char="•"/>
            </a:pPr>
            <a:r>
              <a:rPr lang="en-IE" sz="1250" dirty="0"/>
              <a:t>Music has a very important part in many peoples’ lives. Most of us will take pleasure in listening to music and many people will enjoy singing or playing an instrument throughout their lives. Some people may even decide to take up a career in music in areas such as education (teacher, lecturer), business (sound engineer, lyricist, reviewer, therapist) and performance (composer, performer, conductor).</a:t>
            </a:r>
          </a:p>
          <a:p>
            <a:pPr marL="285750" indent="-285750" algn="just">
              <a:buFont typeface="Arial" panose="020B0604020202020204" pitchFamily="34" charset="0"/>
              <a:buChar char="•"/>
            </a:pPr>
            <a:r>
              <a:rPr lang="en-IE" sz="1250" dirty="0"/>
              <a:t>You will be able to read music notes.</a:t>
            </a:r>
          </a:p>
          <a:p>
            <a:pPr marL="285750" indent="-285750" algn="just">
              <a:buFont typeface="Arial" panose="020B0604020202020204" pitchFamily="34" charset="0"/>
              <a:buChar char="•"/>
            </a:pPr>
            <a:r>
              <a:rPr lang="en-IE" sz="1250" dirty="0"/>
              <a:t>You will learn the skill of playing an instrument.</a:t>
            </a:r>
          </a:p>
          <a:p>
            <a:pPr marL="285750" indent="-285750" algn="just">
              <a:buFont typeface="Arial" panose="020B0604020202020204" pitchFamily="34" charset="0"/>
              <a:buChar char="•"/>
            </a:pPr>
            <a:r>
              <a:rPr lang="en-IE" sz="1250" dirty="0"/>
              <a:t>You will be able to identify different genres of music and instruments by listening to a wide variety of music.</a:t>
            </a:r>
          </a:p>
          <a:p>
            <a:pPr marL="285750" indent="-285750" algn="just">
              <a:buFont typeface="Arial" panose="020B0604020202020204" pitchFamily="34" charset="0"/>
              <a:buChar char="•"/>
            </a:pPr>
            <a:r>
              <a:rPr lang="en-IE" sz="1250" dirty="0"/>
              <a:t>You will develop an appreciation of the role music plays in your culture and history.</a:t>
            </a:r>
          </a:p>
          <a:p>
            <a:pPr marL="285750" indent="-285750" algn="just">
              <a:buFont typeface="Arial" panose="020B0604020202020204" pitchFamily="34" charset="0"/>
              <a:buChar char="•"/>
            </a:pPr>
            <a:r>
              <a:rPr lang="en-IE" sz="1250" dirty="0"/>
              <a:t>You will get to know students in other years in the school through the choir which performs at school events.</a:t>
            </a:r>
          </a:p>
        </p:txBody>
      </p:sp>
      <p:sp>
        <p:nvSpPr>
          <p:cNvPr id="12" name="TextBox 11"/>
          <p:cNvSpPr txBox="1"/>
          <p:nvPr/>
        </p:nvSpPr>
        <p:spPr>
          <a:xfrm>
            <a:off x="2202265" y="1119951"/>
            <a:ext cx="9724292" cy="914857"/>
          </a:xfrm>
          <a:prstGeom prst="rect">
            <a:avLst/>
          </a:prstGeom>
          <a:noFill/>
        </p:spPr>
        <p:txBody>
          <a:bodyPr wrap="square" rtlCol="0">
            <a:spAutoFit/>
          </a:bodyPr>
          <a:lstStyle/>
          <a:p>
            <a:r>
              <a:rPr lang="en-IE" b="1" dirty="0"/>
              <a:t>Music is an important part of everyone’s life. In Junior Certificate Music, you will sing and possibly learn how to play an instrument. You will listen about many types of music such as pop, classical and traditional Irish music. </a:t>
            </a:r>
          </a:p>
        </p:txBody>
      </p:sp>
    </p:spTree>
    <p:extLst>
      <p:ext uri="{BB962C8B-B14F-4D97-AF65-F5344CB8AC3E}">
        <p14:creationId xmlns:p14="http://schemas.microsoft.com/office/powerpoint/2010/main" val="2114992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945638" y="29578"/>
            <a:ext cx="6972300" cy="1676751"/>
          </a:xfrm>
          <a:prstGeom prst="rect">
            <a:avLst/>
          </a:prstGeom>
        </p:spPr>
      </p:pic>
      <p:pic>
        <p:nvPicPr>
          <p:cNvPr id="5" name="Content Placeholder 4"/>
          <p:cNvPicPr>
            <a:picLocks noGrp="1" noChangeAspect="1"/>
          </p:cNvPicPr>
          <p:nvPr>
            <p:ph idx="1"/>
          </p:nvPr>
        </p:nvPicPr>
        <p:blipFill>
          <a:blip r:embed="rId3"/>
          <a:stretch>
            <a:fillRect/>
          </a:stretch>
        </p:blipFill>
        <p:spPr>
          <a:xfrm>
            <a:off x="4123182" y="1746413"/>
            <a:ext cx="3883489" cy="3718882"/>
          </a:xfrm>
          <a:prstGeom prst="rect">
            <a:avLst/>
          </a:prstGeom>
        </p:spPr>
      </p:pic>
      <p:pic>
        <p:nvPicPr>
          <p:cNvPr id="4" name="Picture 3"/>
          <p:cNvPicPr>
            <a:picLocks noChangeAspect="1"/>
          </p:cNvPicPr>
          <p:nvPr/>
        </p:nvPicPr>
        <p:blipFill>
          <a:blip r:embed="rId3"/>
          <a:stretch>
            <a:fillRect/>
          </a:stretch>
        </p:blipFill>
        <p:spPr>
          <a:xfrm>
            <a:off x="134186" y="1746413"/>
            <a:ext cx="3883489" cy="3718882"/>
          </a:xfrm>
          <a:prstGeom prst="rect">
            <a:avLst/>
          </a:prstGeom>
        </p:spPr>
      </p:pic>
      <p:pic>
        <p:nvPicPr>
          <p:cNvPr id="6" name="Picture 5"/>
          <p:cNvPicPr>
            <a:picLocks noChangeAspect="1"/>
          </p:cNvPicPr>
          <p:nvPr/>
        </p:nvPicPr>
        <p:blipFill>
          <a:blip r:embed="rId3"/>
          <a:stretch>
            <a:fillRect/>
          </a:stretch>
        </p:blipFill>
        <p:spPr>
          <a:xfrm>
            <a:off x="8132272" y="1745547"/>
            <a:ext cx="3883489" cy="3718882"/>
          </a:xfrm>
          <a:prstGeom prst="rect">
            <a:avLst/>
          </a:prstGeom>
        </p:spPr>
      </p:pic>
      <p:pic>
        <p:nvPicPr>
          <p:cNvPr id="7" name="Picture 6"/>
          <p:cNvPicPr>
            <a:picLocks noChangeAspect="1"/>
          </p:cNvPicPr>
          <p:nvPr/>
        </p:nvPicPr>
        <p:blipFill>
          <a:blip r:embed="rId4"/>
          <a:stretch>
            <a:fillRect/>
          </a:stretch>
        </p:blipFill>
        <p:spPr>
          <a:xfrm>
            <a:off x="150653" y="5542864"/>
            <a:ext cx="11876037" cy="1261981"/>
          </a:xfrm>
          <a:prstGeom prst="rect">
            <a:avLst/>
          </a:prstGeom>
        </p:spPr>
      </p:pic>
      <p:sp>
        <p:nvSpPr>
          <p:cNvPr id="3" name="TextBox 2"/>
          <p:cNvSpPr txBox="1"/>
          <p:nvPr/>
        </p:nvSpPr>
        <p:spPr>
          <a:xfrm>
            <a:off x="325316" y="1953398"/>
            <a:ext cx="3420207" cy="3323987"/>
          </a:xfrm>
          <a:prstGeom prst="rect">
            <a:avLst/>
          </a:prstGeom>
          <a:noFill/>
        </p:spPr>
        <p:txBody>
          <a:bodyPr wrap="square" rtlCol="0">
            <a:spAutoFit/>
          </a:bodyPr>
          <a:lstStyle/>
          <a:p>
            <a:pPr algn="ctr"/>
            <a:r>
              <a:rPr lang="en-IE" sz="1400" b="1" dirty="0"/>
              <a:t>Will Music have anything to do with other subjects I will be studying?</a:t>
            </a:r>
          </a:p>
          <a:p>
            <a:pPr algn="just"/>
            <a:endParaRPr lang="en-IE" sz="1400" b="1" dirty="0"/>
          </a:p>
          <a:p>
            <a:pPr algn="just"/>
            <a:r>
              <a:rPr lang="en-IE" sz="1400" dirty="0"/>
              <a:t>Yes. You may learn songs in the modern languages you study. Also, you may use music in learning dance during Irish class and Physical Education. In English, you will study the importance of music in films and in advertisements. In Science, you will learn about sound which will help you better understand acoustics in Music. Technology will help you learn more about Music Technology. Music is also closely linked to Art and History. </a:t>
            </a:r>
          </a:p>
          <a:p>
            <a:pPr algn="just"/>
            <a:endParaRPr lang="en-IE" sz="1400" dirty="0"/>
          </a:p>
        </p:txBody>
      </p:sp>
      <p:sp>
        <p:nvSpPr>
          <p:cNvPr id="8" name="TextBox 7"/>
          <p:cNvSpPr txBox="1"/>
          <p:nvPr/>
        </p:nvSpPr>
        <p:spPr>
          <a:xfrm>
            <a:off x="4208806" y="1942994"/>
            <a:ext cx="3594366" cy="3323987"/>
          </a:xfrm>
          <a:prstGeom prst="rect">
            <a:avLst/>
          </a:prstGeom>
          <a:noFill/>
        </p:spPr>
        <p:txBody>
          <a:bodyPr wrap="square" rtlCol="0">
            <a:spAutoFit/>
          </a:bodyPr>
          <a:lstStyle/>
          <a:p>
            <a:pPr algn="ctr"/>
            <a:r>
              <a:rPr lang="en-IE" sz="1400" b="1" dirty="0"/>
              <a:t>What is the Music Junior Cycle exam like?</a:t>
            </a:r>
          </a:p>
          <a:p>
            <a:endParaRPr lang="en-IE" sz="1400" dirty="0"/>
          </a:p>
          <a:p>
            <a:pPr algn="just"/>
            <a:r>
              <a:rPr lang="en-IE" sz="1400" dirty="0"/>
              <a:t>There are two parts to the exam:</a:t>
            </a:r>
          </a:p>
          <a:p>
            <a:pPr marL="285750" indent="-285750" algn="just">
              <a:buFont typeface="Arial" panose="020B0604020202020204" pitchFamily="34" charset="0"/>
              <a:buChar char="•"/>
            </a:pPr>
            <a:r>
              <a:rPr lang="en-IE" sz="1400" dirty="0"/>
              <a:t>Practical examination - this will occur in the March/April of third year. You will be asked to perform three pieces/songs of your choice on any combination of instrument or voice in either a group or solo setting. This exam is worth 30%.</a:t>
            </a:r>
          </a:p>
          <a:p>
            <a:pPr marL="285750" indent="-285750" algn="just">
              <a:buFont typeface="Arial" panose="020B0604020202020204" pitchFamily="34" charset="0"/>
              <a:buChar char="•"/>
            </a:pPr>
            <a:r>
              <a:rPr lang="en-IE" sz="1400" dirty="0"/>
              <a:t>Written examination – there will be a two hour common level written paper which entails listening, music theory and composing.</a:t>
            </a:r>
          </a:p>
          <a:p>
            <a:pPr marL="285750" indent="-285750" algn="just">
              <a:buFont typeface="Arial" panose="020B0604020202020204" pitchFamily="34" charset="0"/>
              <a:buChar char="•"/>
            </a:pPr>
            <a:r>
              <a:rPr lang="en-IE" sz="1400" dirty="0"/>
              <a:t>You can take the exam at Higher or at Ordinary level. </a:t>
            </a:r>
          </a:p>
        </p:txBody>
      </p:sp>
      <p:sp>
        <p:nvSpPr>
          <p:cNvPr id="9" name="TextBox 8"/>
          <p:cNvSpPr txBox="1"/>
          <p:nvPr/>
        </p:nvSpPr>
        <p:spPr>
          <a:xfrm>
            <a:off x="8323729" y="1953398"/>
            <a:ext cx="3429000" cy="2246769"/>
          </a:xfrm>
          <a:prstGeom prst="rect">
            <a:avLst/>
          </a:prstGeom>
          <a:noFill/>
        </p:spPr>
        <p:txBody>
          <a:bodyPr wrap="square" rtlCol="0">
            <a:spAutoFit/>
          </a:bodyPr>
          <a:lstStyle/>
          <a:p>
            <a:pPr algn="ctr"/>
            <a:r>
              <a:rPr lang="en-IE" sz="1400" b="1" dirty="0"/>
              <a:t>Will Music be very different after the Junior Cycle?</a:t>
            </a:r>
          </a:p>
          <a:p>
            <a:pPr algn="ctr"/>
            <a:endParaRPr lang="en-IE" sz="1400" b="1" dirty="0"/>
          </a:p>
          <a:p>
            <a:pPr algn="just"/>
            <a:r>
              <a:rPr lang="en-IE" sz="1400" dirty="0"/>
              <a:t>Junior Cycle music naturally graduates onto the Senior Cycle music course. All of the main elements remain; composing, listening and the performance. The practical exam is now worth 50% which is an amazing opportunity for you to gain points based on your musical performance.</a:t>
            </a:r>
          </a:p>
        </p:txBody>
      </p:sp>
      <p:sp>
        <p:nvSpPr>
          <p:cNvPr id="10" name="TextBox 9"/>
          <p:cNvSpPr txBox="1"/>
          <p:nvPr/>
        </p:nvSpPr>
        <p:spPr>
          <a:xfrm>
            <a:off x="307731" y="5698002"/>
            <a:ext cx="11561884" cy="954107"/>
          </a:xfrm>
          <a:prstGeom prst="rect">
            <a:avLst/>
          </a:prstGeom>
          <a:noFill/>
        </p:spPr>
        <p:txBody>
          <a:bodyPr wrap="square" rtlCol="0">
            <a:spAutoFit/>
          </a:bodyPr>
          <a:lstStyle/>
          <a:p>
            <a:pPr algn="ctr"/>
            <a:r>
              <a:rPr lang="en-IE" sz="1400" b="1" dirty="0"/>
              <a:t>Is learning Music anything like what I did in primary school?</a:t>
            </a:r>
          </a:p>
          <a:p>
            <a:pPr algn="just"/>
            <a:r>
              <a:rPr lang="en-IE" sz="1400" dirty="0"/>
              <a:t>The three strands of the music curriculum at primary level remain the same in secondary school; composing, listening and responding, and performing. You can continue to use the skills that you gained in primary school and develop your confidence in performing and collaborating with others in your class. In Music in primary school, you may have been part of a school choir and/or school music group or orchestra</a:t>
            </a:r>
          </a:p>
        </p:txBody>
      </p:sp>
      <p:sp>
        <p:nvSpPr>
          <p:cNvPr id="12" name="TextBox 11"/>
          <p:cNvSpPr txBox="1"/>
          <p:nvPr/>
        </p:nvSpPr>
        <p:spPr>
          <a:xfrm>
            <a:off x="5023142" y="83688"/>
            <a:ext cx="6729587" cy="1692771"/>
          </a:xfrm>
          <a:prstGeom prst="rect">
            <a:avLst/>
          </a:prstGeom>
          <a:noFill/>
        </p:spPr>
        <p:txBody>
          <a:bodyPr wrap="square" rtlCol="0">
            <a:spAutoFit/>
          </a:bodyPr>
          <a:lstStyle/>
          <a:p>
            <a:pPr algn="ctr"/>
            <a:r>
              <a:rPr lang="en-IE" sz="1300" b="1" dirty="0"/>
              <a:t>How can I learn more about Music outside of school? </a:t>
            </a:r>
          </a:p>
          <a:p>
            <a:r>
              <a:rPr lang="en-IE" sz="1300" dirty="0"/>
              <a:t>Some of the things you may do are: </a:t>
            </a:r>
          </a:p>
          <a:p>
            <a:pPr marL="285750" indent="-285750">
              <a:buFont typeface="Arial" panose="020B0604020202020204" pitchFamily="34" charset="0"/>
              <a:buChar char="•"/>
            </a:pPr>
            <a:r>
              <a:rPr lang="en-IE" sz="1300" dirty="0"/>
              <a:t>Listen to music .</a:t>
            </a:r>
          </a:p>
          <a:p>
            <a:pPr marL="285750" indent="-285750">
              <a:buFont typeface="Arial" panose="020B0604020202020204" pitchFamily="34" charset="0"/>
              <a:buChar char="•"/>
            </a:pPr>
            <a:r>
              <a:rPr lang="en-IE" sz="1300" dirty="0"/>
              <a:t>Sing along with new technology software and computer games.</a:t>
            </a:r>
          </a:p>
          <a:p>
            <a:pPr marL="285750" indent="-285750">
              <a:buFont typeface="Arial" panose="020B0604020202020204" pitchFamily="34" charset="0"/>
              <a:buChar char="•"/>
            </a:pPr>
            <a:r>
              <a:rPr lang="en-IE" sz="1300" dirty="0"/>
              <a:t>Learn to play an instrument/Form a band with your friends.</a:t>
            </a:r>
          </a:p>
          <a:p>
            <a:pPr marL="285750" indent="-285750">
              <a:buFont typeface="Arial" panose="020B0604020202020204" pitchFamily="34" charset="0"/>
              <a:buChar char="•"/>
            </a:pPr>
            <a:r>
              <a:rPr lang="en-IE" sz="1300" dirty="0"/>
              <a:t>Go to concerts and musicals.</a:t>
            </a:r>
          </a:p>
          <a:p>
            <a:pPr marL="285750" indent="-285750">
              <a:buFont typeface="Arial" panose="020B0604020202020204" pitchFamily="34" charset="0"/>
              <a:buChar char="•"/>
            </a:pPr>
            <a:r>
              <a:rPr lang="en-IE" sz="1300" dirty="0"/>
              <a:t>Join a choir or local music group such as a brass band or a branch of </a:t>
            </a:r>
            <a:r>
              <a:rPr lang="en-IE" sz="1300" dirty="0" err="1"/>
              <a:t>Comhaltas</a:t>
            </a:r>
            <a:r>
              <a:rPr lang="en-IE" sz="1300" dirty="0"/>
              <a:t> </a:t>
            </a:r>
            <a:r>
              <a:rPr lang="en-IE" sz="1300" dirty="0" err="1"/>
              <a:t>Ceoltóirí</a:t>
            </a:r>
            <a:r>
              <a:rPr lang="en-IE" sz="1300" dirty="0"/>
              <a:t> </a:t>
            </a:r>
            <a:r>
              <a:rPr lang="en-IE" sz="1300" dirty="0" err="1"/>
              <a:t>Éireann</a:t>
            </a:r>
            <a:r>
              <a:rPr lang="en-IE" sz="1300" dirty="0"/>
              <a:t> </a:t>
            </a:r>
          </a:p>
        </p:txBody>
      </p:sp>
    </p:spTree>
    <p:extLst>
      <p:ext uri="{BB962C8B-B14F-4D97-AF65-F5344CB8AC3E}">
        <p14:creationId xmlns:p14="http://schemas.microsoft.com/office/powerpoint/2010/main" val="2475566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b="1" dirty="0"/>
          </a:p>
        </p:txBody>
      </p:sp>
      <p:pic>
        <p:nvPicPr>
          <p:cNvPr id="8" name="Content Placeholder 7"/>
          <p:cNvPicPr>
            <a:picLocks noGrp="1" noChangeAspect="1"/>
          </p:cNvPicPr>
          <p:nvPr>
            <p:ph idx="1"/>
          </p:nvPr>
        </p:nvPicPr>
        <p:blipFill>
          <a:blip r:embed="rId2"/>
          <a:stretch>
            <a:fillRect/>
          </a:stretch>
        </p:blipFill>
        <p:spPr>
          <a:xfrm>
            <a:off x="4154255" y="3108792"/>
            <a:ext cx="3883489" cy="3718882"/>
          </a:xfrm>
          <a:prstGeom prst="rect">
            <a:avLst/>
          </a:prstGeom>
        </p:spPr>
      </p:pic>
      <p:sp>
        <p:nvSpPr>
          <p:cNvPr id="4" name="TextBox 3"/>
          <p:cNvSpPr txBox="1"/>
          <p:nvPr/>
        </p:nvSpPr>
        <p:spPr>
          <a:xfrm>
            <a:off x="1661084" y="-129815"/>
            <a:ext cx="9744075" cy="861774"/>
          </a:xfrm>
          <a:prstGeom prst="rect">
            <a:avLst/>
          </a:prstGeom>
          <a:noFill/>
        </p:spPr>
        <p:txBody>
          <a:bodyPr wrap="square" rtlCol="0">
            <a:spAutoFit/>
          </a:bodyPr>
          <a:lstStyle/>
          <a:p>
            <a:pPr algn="ctr"/>
            <a:r>
              <a:rPr lang="en-IE" sz="5000" b="1" dirty="0"/>
              <a:t>ART</a:t>
            </a:r>
            <a:endParaRPr lang="en-IE" sz="5000" dirty="0"/>
          </a:p>
        </p:txBody>
      </p:sp>
      <p:pic>
        <p:nvPicPr>
          <p:cNvPr id="5" name="Picture 4"/>
          <p:cNvPicPr>
            <a:picLocks noChangeAspect="1"/>
          </p:cNvPicPr>
          <p:nvPr/>
        </p:nvPicPr>
        <p:blipFill>
          <a:blip r:embed="rId3"/>
          <a:stretch>
            <a:fillRect/>
          </a:stretch>
        </p:blipFill>
        <p:spPr>
          <a:xfrm>
            <a:off x="2262410" y="560226"/>
            <a:ext cx="9727503" cy="1144849"/>
          </a:xfrm>
          <a:prstGeom prst="rect">
            <a:avLst/>
          </a:prstGeom>
        </p:spPr>
      </p:pic>
      <p:pic>
        <p:nvPicPr>
          <p:cNvPr id="6" name="Picture 5"/>
          <p:cNvPicPr>
            <a:picLocks noChangeAspect="1"/>
          </p:cNvPicPr>
          <p:nvPr/>
        </p:nvPicPr>
        <p:blipFill>
          <a:blip r:embed="rId2"/>
          <a:stretch>
            <a:fillRect/>
          </a:stretch>
        </p:blipFill>
        <p:spPr>
          <a:xfrm>
            <a:off x="101484" y="3103121"/>
            <a:ext cx="3883489" cy="3718882"/>
          </a:xfrm>
          <a:prstGeom prst="rect">
            <a:avLst/>
          </a:prstGeom>
        </p:spPr>
      </p:pic>
      <p:pic>
        <p:nvPicPr>
          <p:cNvPr id="7" name="Picture 6"/>
          <p:cNvPicPr>
            <a:picLocks noChangeAspect="1"/>
          </p:cNvPicPr>
          <p:nvPr/>
        </p:nvPicPr>
        <p:blipFill>
          <a:blip r:embed="rId2"/>
          <a:stretch>
            <a:fillRect/>
          </a:stretch>
        </p:blipFill>
        <p:spPr>
          <a:xfrm>
            <a:off x="8188626" y="3108792"/>
            <a:ext cx="3883489" cy="3718882"/>
          </a:xfrm>
          <a:prstGeom prst="rect">
            <a:avLst/>
          </a:prstGeom>
        </p:spPr>
      </p:pic>
      <p:sp>
        <p:nvSpPr>
          <p:cNvPr id="3" name="TextBox 2"/>
          <p:cNvSpPr txBox="1"/>
          <p:nvPr/>
        </p:nvSpPr>
        <p:spPr>
          <a:xfrm>
            <a:off x="287166" y="3173753"/>
            <a:ext cx="3613467" cy="3970318"/>
          </a:xfrm>
          <a:prstGeom prst="rect">
            <a:avLst/>
          </a:prstGeom>
          <a:noFill/>
        </p:spPr>
        <p:txBody>
          <a:bodyPr wrap="square" rtlCol="0">
            <a:spAutoFit/>
          </a:bodyPr>
          <a:lstStyle/>
          <a:p>
            <a:pPr algn="ctr"/>
            <a:r>
              <a:rPr lang="en-IE" sz="1300" b="1" dirty="0"/>
              <a:t>What will I learn in Art?</a:t>
            </a:r>
          </a:p>
          <a:p>
            <a:pPr algn="ctr"/>
            <a:endParaRPr lang="en-IE" sz="1300" b="1" dirty="0"/>
          </a:p>
          <a:p>
            <a:r>
              <a:rPr lang="en-IE" sz="1300" dirty="0"/>
              <a:t>Some of the things you will learn include:</a:t>
            </a:r>
          </a:p>
          <a:p>
            <a:pPr marL="171450" indent="-171450">
              <a:buFont typeface="Arial" panose="020B0604020202020204" pitchFamily="34" charset="0"/>
              <a:buChar char="•"/>
            </a:pPr>
            <a:r>
              <a:rPr lang="en-IE" sz="1300" dirty="0"/>
              <a:t>Investigate by looking and recording your observations and experiences. </a:t>
            </a:r>
          </a:p>
          <a:p>
            <a:pPr marL="171450" indent="-171450">
              <a:buFont typeface="Arial" panose="020B0604020202020204" pitchFamily="34" charset="0"/>
              <a:buChar char="•"/>
            </a:pPr>
            <a:r>
              <a:rPr lang="en-IE" sz="1300" dirty="0"/>
              <a:t>Learn a variety of new crafts. </a:t>
            </a:r>
          </a:p>
          <a:p>
            <a:pPr marL="171450" indent="-171450">
              <a:buFont typeface="Arial" panose="020B0604020202020204" pitchFamily="34" charset="0"/>
              <a:buChar char="•"/>
            </a:pPr>
            <a:r>
              <a:rPr lang="en-IE" sz="1300" dirty="0"/>
              <a:t>Learn to work in 3-D e.g. construction, sculpture or clay work. </a:t>
            </a:r>
          </a:p>
          <a:p>
            <a:pPr marL="171450" indent="-171450">
              <a:buFont typeface="Arial" panose="020B0604020202020204" pitchFamily="34" charset="0"/>
              <a:buChar char="•"/>
            </a:pPr>
            <a:r>
              <a:rPr lang="en-IE" sz="1300" dirty="0"/>
              <a:t>Learn about the design process and how to use it to create new design objects and images. </a:t>
            </a:r>
          </a:p>
          <a:p>
            <a:pPr marL="171450" indent="-171450">
              <a:buFont typeface="Arial" panose="020B0604020202020204" pitchFamily="34" charset="0"/>
              <a:buChar char="•"/>
            </a:pPr>
            <a:r>
              <a:rPr lang="en-IE" sz="1300" dirty="0"/>
              <a:t>Learn to make links between your artwork and that of other artists, craft workers, architects and designers from different countries and historical periods.</a:t>
            </a:r>
          </a:p>
          <a:p>
            <a:pPr marL="171450" indent="-171450">
              <a:buFont typeface="Arial" panose="020B0604020202020204" pitchFamily="34" charset="0"/>
              <a:buChar char="•"/>
            </a:pPr>
            <a:r>
              <a:rPr lang="en-IE" sz="1300" dirty="0"/>
              <a:t>Drawing, painting skills , construction skills, paper </a:t>
            </a:r>
            <a:r>
              <a:rPr lang="en-IE" sz="1300" dirty="0" err="1"/>
              <a:t>mache</a:t>
            </a:r>
            <a:r>
              <a:rPr lang="en-IE" sz="1300" dirty="0"/>
              <a:t>, sculpture, ceramics , clay work, design work , graphics , lino printing .</a:t>
            </a:r>
          </a:p>
          <a:p>
            <a:pPr algn="ctr"/>
            <a:endParaRPr lang="en-IE" sz="1300" b="1" dirty="0"/>
          </a:p>
          <a:p>
            <a:endParaRPr lang="en-IE" sz="1300" b="1" dirty="0"/>
          </a:p>
        </p:txBody>
      </p:sp>
      <p:sp>
        <p:nvSpPr>
          <p:cNvPr id="9" name="TextBox 8"/>
          <p:cNvSpPr txBox="1"/>
          <p:nvPr/>
        </p:nvSpPr>
        <p:spPr>
          <a:xfrm>
            <a:off x="4448908" y="3203661"/>
            <a:ext cx="3376246" cy="3093154"/>
          </a:xfrm>
          <a:prstGeom prst="rect">
            <a:avLst/>
          </a:prstGeom>
          <a:noFill/>
        </p:spPr>
        <p:txBody>
          <a:bodyPr wrap="square" rtlCol="0">
            <a:spAutoFit/>
          </a:bodyPr>
          <a:lstStyle/>
          <a:p>
            <a:pPr algn="ctr"/>
            <a:r>
              <a:rPr lang="en-IE" sz="1300" b="1" dirty="0"/>
              <a:t>How will I learn Art in school?</a:t>
            </a:r>
          </a:p>
          <a:p>
            <a:pPr algn="ctr"/>
            <a:endParaRPr lang="en-IE" sz="1300" b="1" dirty="0"/>
          </a:p>
          <a:p>
            <a:r>
              <a:rPr lang="en-IE" sz="1300" dirty="0"/>
              <a:t>Some of the things you may do with your teacher and classmates are: </a:t>
            </a:r>
          </a:p>
          <a:p>
            <a:pPr marL="285750" indent="-285750">
              <a:buFont typeface="Arial" panose="020B0604020202020204" pitchFamily="34" charset="0"/>
              <a:buChar char="•"/>
            </a:pPr>
            <a:r>
              <a:rPr lang="en-IE" sz="1300" dirty="0"/>
              <a:t>Learn art by research, looking at art works and creating art pieces.</a:t>
            </a:r>
          </a:p>
          <a:p>
            <a:pPr marL="285750" indent="-285750">
              <a:buFont typeface="Arial" panose="020B0604020202020204" pitchFamily="34" charset="0"/>
              <a:buChar char="•"/>
            </a:pPr>
            <a:r>
              <a:rPr lang="en-IE" sz="1300" dirty="0"/>
              <a:t>Develop your observational skills through drawing and painting. </a:t>
            </a:r>
          </a:p>
          <a:p>
            <a:pPr marL="285750" indent="-285750">
              <a:buFont typeface="Arial" panose="020B0604020202020204" pitchFamily="34" charset="0"/>
              <a:buChar char="•"/>
            </a:pPr>
            <a:r>
              <a:rPr lang="en-IE" sz="1300" dirty="0"/>
              <a:t>Use a variety of materials and resources (including ICT) and explore the different ways in which they can be used.</a:t>
            </a:r>
          </a:p>
          <a:p>
            <a:pPr marL="285750" indent="-285750">
              <a:buFont typeface="Arial" panose="020B0604020202020204" pitchFamily="34" charset="0"/>
              <a:buChar char="•"/>
            </a:pPr>
            <a:r>
              <a:rPr lang="en-IE" sz="1300" dirty="0"/>
              <a:t>Learn how to plan, manage and complete your art works.</a:t>
            </a:r>
          </a:p>
          <a:p>
            <a:pPr marL="285750" indent="-285750">
              <a:buFont typeface="Arial" panose="020B0604020202020204" pitchFamily="34" charset="0"/>
              <a:buChar char="•"/>
            </a:pPr>
            <a:r>
              <a:rPr lang="en-IE" sz="1300" dirty="0"/>
              <a:t>Try your best at homework and assignments. </a:t>
            </a:r>
          </a:p>
        </p:txBody>
      </p:sp>
      <p:sp>
        <p:nvSpPr>
          <p:cNvPr id="10" name="TextBox 9"/>
          <p:cNvSpPr txBox="1"/>
          <p:nvPr/>
        </p:nvSpPr>
        <p:spPr>
          <a:xfrm>
            <a:off x="8442249" y="3222468"/>
            <a:ext cx="3376244" cy="3108543"/>
          </a:xfrm>
          <a:prstGeom prst="rect">
            <a:avLst/>
          </a:prstGeom>
          <a:noFill/>
        </p:spPr>
        <p:txBody>
          <a:bodyPr wrap="square" rtlCol="0">
            <a:spAutoFit/>
          </a:bodyPr>
          <a:lstStyle/>
          <a:p>
            <a:pPr algn="ctr"/>
            <a:r>
              <a:rPr lang="en-IE" sz="1400" b="1" dirty="0"/>
              <a:t>How will Art be useful to me? </a:t>
            </a:r>
          </a:p>
          <a:p>
            <a:pPr algn="ctr"/>
            <a:endParaRPr lang="en-IE" sz="1400" b="1" dirty="0"/>
          </a:p>
          <a:p>
            <a:r>
              <a:rPr lang="en-IE" sz="1400" dirty="0"/>
              <a:t>Many of the skills you learn while studying Art, Craft, Design are very useful outside of school and in whatever job you choose to do in the future. There are many career opportunities - areas such as: photography, cinematography, illustration, animator, interior/ industrial/ fashion design, product/graphic design, film/theatre/ costume design,  web design</a:t>
            </a:r>
          </a:p>
          <a:p>
            <a:pPr algn="just"/>
            <a:r>
              <a:rPr lang="en-IE" sz="1400" dirty="0"/>
              <a:t>education, historian and architecture.</a:t>
            </a:r>
          </a:p>
          <a:p>
            <a:pPr algn="just"/>
            <a:endParaRPr lang="en-IE" sz="1400" b="1" dirty="0"/>
          </a:p>
          <a:p>
            <a:pPr algn="just"/>
            <a:endParaRPr lang="en-IE" sz="1400" b="1" dirty="0"/>
          </a:p>
        </p:txBody>
      </p:sp>
      <p:sp>
        <p:nvSpPr>
          <p:cNvPr id="11" name="TextBox 10"/>
          <p:cNvSpPr txBox="1"/>
          <p:nvPr/>
        </p:nvSpPr>
        <p:spPr>
          <a:xfrm>
            <a:off x="2365126" y="597079"/>
            <a:ext cx="9522069" cy="1107996"/>
          </a:xfrm>
          <a:prstGeom prst="rect">
            <a:avLst/>
          </a:prstGeom>
          <a:noFill/>
        </p:spPr>
        <p:txBody>
          <a:bodyPr wrap="square" rtlCol="0">
            <a:spAutoFit/>
          </a:bodyPr>
          <a:lstStyle/>
          <a:p>
            <a:r>
              <a:rPr lang="en-IE" sz="2200" b="1" dirty="0"/>
              <a:t>Art aims to develop the expressive, communicative and functional modes of art, craft and design in the individual within the art class with drawing as the central activity.</a:t>
            </a:r>
          </a:p>
        </p:txBody>
      </p:sp>
      <p:pic>
        <p:nvPicPr>
          <p:cNvPr id="13" name="Picture 12"/>
          <p:cNvPicPr>
            <a:picLocks noChangeAspect="1"/>
          </p:cNvPicPr>
          <p:nvPr/>
        </p:nvPicPr>
        <p:blipFill>
          <a:blip r:embed="rId4"/>
          <a:stretch>
            <a:fillRect/>
          </a:stretch>
        </p:blipFill>
        <p:spPr>
          <a:xfrm>
            <a:off x="422031" y="1789239"/>
            <a:ext cx="5715000" cy="1247683"/>
          </a:xfrm>
          <a:prstGeom prst="rect">
            <a:avLst/>
          </a:prstGeom>
        </p:spPr>
      </p:pic>
      <p:sp>
        <p:nvSpPr>
          <p:cNvPr id="14" name="TextBox 13"/>
          <p:cNvSpPr txBox="1"/>
          <p:nvPr/>
        </p:nvSpPr>
        <p:spPr>
          <a:xfrm>
            <a:off x="422031" y="1771274"/>
            <a:ext cx="5843662" cy="1384995"/>
          </a:xfrm>
          <a:prstGeom prst="rect">
            <a:avLst/>
          </a:prstGeom>
          <a:noFill/>
        </p:spPr>
        <p:txBody>
          <a:bodyPr wrap="square" rtlCol="0">
            <a:spAutoFit/>
          </a:bodyPr>
          <a:lstStyle/>
          <a:p>
            <a:r>
              <a:rPr lang="en-IE" sz="1200" b="1" dirty="0"/>
              <a:t>The study of Art at junior cycle aims to:</a:t>
            </a:r>
          </a:p>
          <a:p>
            <a:pPr marL="171450" indent="-171450">
              <a:buFont typeface="Arial" panose="020B0604020202020204" pitchFamily="34" charset="0"/>
              <a:buChar char="•"/>
            </a:pPr>
            <a:r>
              <a:rPr lang="en-IE" sz="1200" dirty="0"/>
              <a:t>Develop self-confidence, inquisitiveness imagination and creativity.</a:t>
            </a:r>
          </a:p>
          <a:p>
            <a:pPr marL="171450" indent="-171450">
              <a:buFont typeface="Arial" panose="020B0604020202020204" pitchFamily="34" charset="0"/>
              <a:buChar char="•"/>
            </a:pPr>
            <a:r>
              <a:rPr lang="en-IE" sz="1200" dirty="0"/>
              <a:t>Explore and develop their own ideas and to find personal expression through art, craft and design.</a:t>
            </a:r>
          </a:p>
          <a:p>
            <a:pPr marL="171450" indent="-171450">
              <a:buFont typeface="Arial" panose="020B0604020202020204" pitchFamily="34" charset="0"/>
              <a:buChar char="•"/>
            </a:pPr>
            <a:r>
              <a:rPr lang="en-IE" sz="1200" dirty="0"/>
              <a:t>Use, research and experiment with a variety of traditional, contemporary, digital or new media.</a:t>
            </a:r>
          </a:p>
          <a:p>
            <a:endParaRPr lang="en-IE" sz="1200" dirty="0"/>
          </a:p>
        </p:txBody>
      </p:sp>
      <p:pic>
        <p:nvPicPr>
          <p:cNvPr id="15" name="Picture 14"/>
          <p:cNvPicPr>
            <a:picLocks noChangeAspect="1"/>
          </p:cNvPicPr>
          <p:nvPr/>
        </p:nvPicPr>
        <p:blipFill>
          <a:blip r:embed="rId4"/>
          <a:stretch>
            <a:fillRect/>
          </a:stretch>
        </p:blipFill>
        <p:spPr>
          <a:xfrm>
            <a:off x="6245640" y="1781913"/>
            <a:ext cx="5675868" cy="1262336"/>
          </a:xfrm>
          <a:prstGeom prst="rect">
            <a:avLst/>
          </a:prstGeom>
        </p:spPr>
      </p:pic>
      <p:sp>
        <p:nvSpPr>
          <p:cNvPr id="17" name="TextBox 16"/>
          <p:cNvSpPr txBox="1"/>
          <p:nvPr/>
        </p:nvSpPr>
        <p:spPr>
          <a:xfrm>
            <a:off x="6265693" y="1846456"/>
            <a:ext cx="5655815" cy="1292662"/>
          </a:xfrm>
          <a:prstGeom prst="rect">
            <a:avLst/>
          </a:prstGeom>
          <a:noFill/>
        </p:spPr>
        <p:txBody>
          <a:bodyPr wrap="square" rtlCol="0">
            <a:spAutoFit/>
          </a:bodyPr>
          <a:lstStyle/>
          <a:p>
            <a:pPr marL="171450" indent="-171450">
              <a:buFont typeface="Arial" panose="020B0604020202020204" pitchFamily="34" charset="0"/>
              <a:buChar char="•"/>
            </a:pPr>
            <a:r>
              <a:rPr lang="en-IE" sz="1200" dirty="0"/>
              <a:t>Expand students knowledge and understanding of a range of Visual Art processes, skills and techniques.</a:t>
            </a:r>
          </a:p>
          <a:p>
            <a:pPr marL="171450" indent="-171450">
              <a:buFont typeface="Arial" panose="020B0604020202020204" pitchFamily="34" charset="0"/>
              <a:buChar char="•"/>
            </a:pPr>
            <a:r>
              <a:rPr lang="en-IE" sz="1200" dirty="0"/>
              <a:t>Develop the visual literacy, critical skills and language necessary to engage with contemporary culture.</a:t>
            </a:r>
          </a:p>
          <a:p>
            <a:pPr marL="171450" indent="-171450">
              <a:buFont typeface="Arial" panose="020B0604020202020204" pitchFamily="34" charset="0"/>
              <a:buChar char="•"/>
            </a:pPr>
            <a:r>
              <a:rPr lang="en-IE" sz="1200" dirty="0"/>
              <a:t>Look at, respond to and evaluate their own artwork and the artwork of others.</a:t>
            </a:r>
          </a:p>
          <a:p>
            <a:endParaRPr lang="en-IE" dirty="0"/>
          </a:p>
        </p:txBody>
      </p:sp>
    </p:spTree>
    <p:extLst>
      <p:ext uri="{BB962C8B-B14F-4D97-AF65-F5344CB8AC3E}">
        <p14:creationId xmlns:p14="http://schemas.microsoft.com/office/powerpoint/2010/main" val="3192238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758" y="1776388"/>
            <a:ext cx="3883489" cy="3718882"/>
          </a:xfrm>
          <a:prstGeom prst="rect">
            <a:avLst/>
          </a:prstGeom>
        </p:spPr>
      </p:pic>
      <p:pic>
        <p:nvPicPr>
          <p:cNvPr id="15" name="Picture 14"/>
          <p:cNvPicPr>
            <a:picLocks noChangeAspect="1"/>
          </p:cNvPicPr>
          <p:nvPr/>
        </p:nvPicPr>
        <p:blipFill>
          <a:blip r:embed="rId3"/>
          <a:stretch>
            <a:fillRect/>
          </a:stretch>
        </p:blipFill>
        <p:spPr>
          <a:xfrm>
            <a:off x="4430243" y="141577"/>
            <a:ext cx="7573018" cy="1532247"/>
          </a:xfrm>
          <a:prstGeom prst="rect">
            <a:avLst/>
          </a:prstGeom>
        </p:spPr>
      </p:pic>
      <p:pic>
        <p:nvPicPr>
          <p:cNvPr id="7" name="Content Placeholder 6"/>
          <p:cNvPicPr>
            <a:picLocks noGrp="1" noChangeAspect="1"/>
          </p:cNvPicPr>
          <p:nvPr>
            <p:ph idx="1"/>
          </p:nvPr>
        </p:nvPicPr>
        <p:blipFill>
          <a:blip r:embed="rId2"/>
          <a:stretch>
            <a:fillRect/>
          </a:stretch>
        </p:blipFill>
        <p:spPr>
          <a:xfrm>
            <a:off x="4154255" y="1759525"/>
            <a:ext cx="3883489" cy="3718882"/>
          </a:xfrm>
          <a:prstGeom prst="rect">
            <a:avLst/>
          </a:prstGeom>
        </p:spPr>
      </p:pic>
      <p:pic>
        <p:nvPicPr>
          <p:cNvPr id="4" name="Picture 3"/>
          <p:cNvPicPr>
            <a:picLocks noChangeAspect="1"/>
          </p:cNvPicPr>
          <p:nvPr/>
        </p:nvPicPr>
        <p:blipFill>
          <a:blip r:embed="rId4"/>
          <a:stretch>
            <a:fillRect/>
          </a:stretch>
        </p:blipFill>
        <p:spPr>
          <a:xfrm>
            <a:off x="224204" y="5564108"/>
            <a:ext cx="11876037" cy="1261981"/>
          </a:xfrm>
          <a:prstGeom prst="rect">
            <a:avLst/>
          </a:prstGeom>
        </p:spPr>
      </p:pic>
      <p:pic>
        <p:nvPicPr>
          <p:cNvPr id="6" name="Picture 5"/>
          <p:cNvPicPr>
            <a:picLocks noChangeAspect="1"/>
          </p:cNvPicPr>
          <p:nvPr/>
        </p:nvPicPr>
        <p:blipFill>
          <a:blip r:embed="rId2"/>
          <a:stretch>
            <a:fillRect/>
          </a:stretch>
        </p:blipFill>
        <p:spPr>
          <a:xfrm>
            <a:off x="8216752" y="1759525"/>
            <a:ext cx="3883489" cy="3718882"/>
          </a:xfrm>
          <a:prstGeom prst="rect">
            <a:avLst/>
          </a:prstGeom>
        </p:spPr>
      </p:pic>
      <p:sp>
        <p:nvSpPr>
          <p:cNvPr id="3" name="TextBox 2"/>
          <p:cNvSpPr txBox="1"/>
          <p:nvPr/>
        </p:nvSpPr>
        <p:spPr>
          <a:xfrm>
            <a:off x="8470320" y="1811473"/>
            <a:ext cx="3376351" cy="3554819"/>
          </a:xfrm>
          <a:prstGeom prst="rect">
            <a:avLst/>
          </a:prstGeom>
          <a:noFill/>
        </p:spPr>
        <p:txBody>
          <a:bodyPr wrap="square" rtlCol="0">
            <a:spAutoFit/>
          </a:bodyPr>
          <a:lstStyle/>
          <a:p>
            <a:pPr algn="ctr"/>
            <a:r>
              <a:rPr lang="en-IE" sz="1250" b="1" dirty="0"/>
              <a:t>How will Art be different after Junior Cert? </a:t>
            </a:r>
          </a:p>
          <a:p>
            <a:pPr algn="ctr"/>
            <a:endParaRPr lang="en-IE" sz="1250" b="1" dirty="0"/>
          </a:p>
          <a:p>
            <a:pPr algn="just"/>
            <a:r>
              <a:rPr lang="en-IE" sz="1250" dirty="0"/>
              <a:t>After the Junior Certificate, you may be able to choose Art as an option for your Leaving Certificate. You will continue to build on the artistic skills you developed in Junior Certificate, and you will be offered greater challenges. You will continue to study the history and appreciation of art, craft, design, and the built environment in a more formal way. </a:t>
            </a:r>
          </a:p>
          <a:p>
            <a:pPr algn="just"/>
            <a:endParaRPr lang="en-IE" sz="1250" dirty="0"/>
          </a:p>
          <a:p>
            <a:pPr algn="just"/>
            <a:r>
              <a:rPr lang="en-IE" sz="1250" dirty="0"/>
              <a:t>Art at Leaving Certificate includes both a project and an art history exam. 62.5% is awarded for the practical coursework to include life sketching, still life or abstract composition and design or craftwork and 37.5% of the marks are for a written exam on Art History.  A new course begins in September.</a:t>
            </a:r>
          </a:p>
        </p:txBody>
      </p:sp>
      <p:sp>
        <p:nvSpPr>
          <p:cNvPr id="8" name="TextBox 7"/>
          <p:cNvSpPr txBox="1"/>
          <p:nvPr/>
        </p:nvSpPr>
        <p:spPr>
          <a:xfrm>
            <a:off x="224203" y="1903524"/>
            <a:ext cx="3751043" cy="3785652"/>
          </a:xfrm>
          <a:prstGeom prst="rect">
            <a:avLst/>
          </a:prstGeom>
          <a:noFill/>
        </p:spPr>
        <p:txBody>
          <a:bodyPr wrap="square" rtlCol="0">
            <a:spAutoFit/>
          </a:bodyPr>
          <a:lstStyle/>
          <a:p>
            <a:pPr algn="ctr"/>
            <a:r>
              <a:rPr lang="en-IE" sz="1400" b="1" dirty="0"/>
              <a:t>Will Art have anything to do with other subjects I will be studying?</a:t>
            </a:r>
          </a:p>
          <a:p>
            <a:pPr algn="ctr"/>
            <a:endParaRPr lang="en-IE" sz="1300" b="1" dirty="0"/>
          </a:p>
          <a:p>
            <a:pPr algn="just"/>
            <a:r>
              <a:rPr lang="en-IE" sz="1300" dirty="0"/>
              <a:t>Art, Craft, Design is all around you so it links with all subjects especially: Science – colour wheel, light, rainbow, colour mixing, Geography – landscapes, weather, Maths – Grid work, graphs, measuring, Religion – looking at religious paintings i.e. works from the renaissance. the art department does all the artwork for the school masses/ events in the school community, History - history of art, Home economics - Applique, creative embroidery, textiles, Woodwork – construction, sculpture, MTW– measuring and perspective, English – posters for the play they are studying/ illustrating a poem, calligraphy, cartoons about the novel / designing a book jacket about the novel.</a:t>
            </a:r>
          </a:p>
          <a:p>
            <a:pPr algn="just"/>
            <a:endParaRPr lang="en-IE" sz="1400" b="1" dirty="0"/>
          </a:p>
        </p:txBody>
      </p:sp>
      <p:sp>
        <p:nvSpPr>
          <p:cNvPr id="10" name="Rectangle 9"/>
          <p:cNvSpPr/>
          <p:nvPr/>
        </p:nvSpPr>
        <p:spPr>
          <a:xfrm>
            <a:off x="4304318" y="1903524"/>
            <a:ext cx="3639505" cy="3293209"/>
          </a:xfrm>
          <a:prstGeom prst="rect">
            <a:avLst/>
          </a:prstGeom>
        </p:spPr>
        <p:txBody>
          <a:bodyPr wrap="square">
            <a:spAutoFit/>
          </a:bodyPr>
          <a:lstStyle/>
          <a:p>
            <a:pPr algn="ctr"/>
            <a:r>
              <a:rPr lang="en-IE" sz="1300" b="1" dirty="0"/>
              <a:t>What is the Art Junior Cycle exam like?</a:t>
            </a:r>
          </a:p>
          <a:p>
            <a:pPr algn="ctr"/>
            <a:endParaRPr lang="en-IE" sz="1300" b="1" dirty="0"/>
          </a:p>
          <a:p>
            <a:pPr algn="just"/>
            <a:r>
              <a:rPr lang="en-IE" sz="1300" dirty="0"/>
              <a:t>In Art, Craft, Design, you will be examined in two ways: </a:t>
            </a:r>
          </a:p>
          <a:p>
            <a:pPr marL="285750" indent="-285750" algn="just">
              <a:buFont typeface="Arial" panose="020B0604020202020204" pitchFamily="34" charset="0"/>
              <a:buChar char="•"/>
            </a:pPr>
            <a:r>
              <a:rPr lang="en-IE" sz="1300" dirty="0"/>
              <a:t>Course-work: in third year, you will do a school-based project, chosen from a list of themes. You will research your theme, do preparatory work and complete a painting or graphic design, a craft piece, and a 3-D piece. You will relate your work to other artist’s work. </a:t>
            </a:r>
          </a:p>
          <a:p>
            <a:pPr marL="285750" indent="-285750" algn="just">
              <a:buFont typeface="Arial" panose="020B0604020202020204" pitchFamily="34" charset="0"/>
              <a:buChar char="•"/>
            </a:pPr>
            <a:r>
              <a:rPr lang="en-IE" sz="1300" dirty="0"/>
              <a:t>An examination in which you will draw an object and a person.  </a:t>
            </a:r>
          </a:p>
          <a:p>
            <a:pPr marL="285750" indent="-285750" algn="just">
              <a:buFont typeface="Arial" panose="020B0604020202020204" pitchFamily="34" charset="0"/>
              <a:buChar char="•"/>
            </a:pPr>
            <a:r>
              <a:rPr lang="en-IE" sz="1300" dirty="0"/>
              <a:t>You can take Art, Craft, Design at Higher or at Ordinary level. When the time comes to decide, your teacher will help you choose the level that suits you best. </a:t>
            </a:r>
            <a:endParaRPr lang="en-IE" sz="1300" b="1" dirty="0"/>
          </a:p>
        </p:txBody>
      </p:sp>
      <p:sp>
        <p:nvSpPr>
          <p:cNvPr id="11" name="TextBox 10"/>
          <p:cNvSpPr txBox="1"/>
          <p:nvPr/>
        </p:nvSpPr>
        <p:spPr>
          <a:xfrm>
            <a:off x="370516" y="5580971"/>
            <a:ext cx="11450965" cy="738664"/>
          </a:xfrm>
          <a:prstGeom prst="rect">
            <a:avLst/>
          </a:prstGeom>
          <a:noFill/>
        </p:spPr>
        <p:txBody>
          <a:bodyPr wrap="square" rtlCol="0">
            <a:spAutoFit/>
          </a:bodyPr>
          <a:lstStyle/>
          <a:p>
            <a:pPr algn="ctr"/>
            <a:r>
              <a:rPr lang="en-IE" sz="1400" b="1" dirty="0"/>
              <a:t>Is learning Art anything like what I did in primary school?</a:t>
            </a:r>
          </a:p>
          <a:p>
            <a:pPr algn="just"/>
            <a:r>
              <a:rPr lang="en-IE" sz="1400" dirty="0"/>
              <a:t>You have already been expressing your creative abilities through drawing, paint and colour, print, clay, construction, fabric and fibre in primary school. You will continue to build on these skills and you will also learn to use other tools, materials and special equipment to create images and objects.</a:t>
            </a:r>
          </a:p>
        </p:txBody>
      </p:sp>
      <p:sp>
        <p:nvSpPr>
          <p:cNvPr id="16" name="TextBox 15"/>
          <p:cNvSpPr txBox="1"/>
          <p:nvPr/>
        </p:nvSpPr>
        <p:spPr>
          <a:xfrm>
            <a:off x="4519247" y="179719"/>
            <a:ext cx="7211670" cy="1692771"/>
          </a:xfrm>
          <a:prstGeom prst="rect">
            <a:avLst/>
          </a:prstGeom>
          <a:noFill/>
        </p:spPr>
        <p:txBody>
          <a:bodyPr wrap="square" rtlCol="0">
            <a:spAutoFit/>
          </a:bodyPr>
          <a:lstStyle/>
          <a:p>
            <a:pPr algn="ctr"/>
            <a:r>
              <a:rPr lang="en-IE" sz="1300" b="1" dirty="0"/>
              <a:t>How can I learn more about Art outside of school? </a:t>
            </a:r>
            <a:endParaRPr lang="en-IE" sz="1300" dirty="0"/>
          </a:p>
          <a:p>
            <a:r>
              <a:rPr lang="en-IE" sz="1300" dirty="0"/>
              <a:t>Some of the things you may do are: </a:t>
            </a:r>
          </a:p>
          <a:p>
            <a:pPr marL="285750" lvl="0" indent="-285750">
              <a:buFont typeface="Arial" panose="020B0604020202020204" pitchFamily="34" charset="0"/>
              <a:buChar char="•"/>
            </a:pPr>
            <a:r>
              <a:rPr lang="en-IE" sz="1300" dirty="0"/>
              <a:t>Look at and think about visual images from film, cartoons, books, billboards etc. </a:t>
            </a:r>
          </a:p>
          <a:p>
            <a:pPr marL="285750" lvl="0" indent="-285750">
              <a:buFont typeface="Arial" panose="020B0604020202020204" pitchFamily="34" charset="0"/>
              <a:buChar char="•"/>
            </a:pPr>
            <a:r>
              <a:rPr lang="en-IE" sz="1300" dirty="0"/>
              <a:t>Keep a visual diary, where you will store knowledge, ideas, photographs, observations, etc. </a:t>
            </a:r>
          </a:p>
          <a:p>
            <a:pPr marL="285750" lvl="0" indent="-285750">
              <a:buFont typeface="Arial" panose="020B0604020202020204" pitchFamily="34" charset="0"/>
              <a:buChar char="•"/>
            </a:pPr>
            <a:r>
              <a:rPr lang="en-IE" sz="1300" dirty="0"/>
              <a:t>Visit local and national art, craft, design centres and libraries. </a:t>
            </a:r>
          </a:p>
          <a:p>
            <a:pPr marL="285750" lvl="0" indent="-285750">
              <a:buFont typeface="Arial" panose="020B0604020202020204" pitchFamily="34" charset="0"/>
              <a:buChar char="•"/>
            </a:pPr>
            <a:r>
              <a:rPr lang="en-IE" sz="1300" dirty="0"/>
              <a:t>Use the Internet, where you can find styles and types of art, craft and design from your own country and from other countries.</a:t>
            </a:r>
          </a:p>
          <a:p>
            <a:pPr algn="ctr"/>
            <a:r>
              <a:rPr lang="en-IE" sz="1300" dirty="0"/>
              <a:t> </a:t>
            </a:r>
          </a:p>
        </p:txBody>
      </p:sp>
    </p:spTree>
    <p:extLst>
      <p:ext uri="{BB962C8B-B14F-4D97-AF65-F5344CB8AC3E}">
        <p14:creationId xmlns:p14="http://schemas.microsoft.com/office/powerpoint/2010/main" val="230609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240643" y="453361"/>
            <a:ext cx="10515600" cy="1325563"/>
          </a:xfrm>
        </p:spPr>
        <p:txBody>
          <a:bodyPr/>
          <a:lstStyle/>
          <a:p>
            <a:pPr algn="ctr"/>
            <a:r>
              <a:rPr lang="en-IE" b="1" dirty="0"/>
              <a:t>MATERIALS TECHNOLOGY- WOOD </a:t>
            </a:r>
            <a:br>
              <a:rPr lang="en-IE" b="1" dirty="0"/>
            </a:br>
            <a:endParaRPr lang="en-IE" dirty="0"/>
          </a:p>
        </p:txBody>
      </p:sp>
      <p:pic>
        <p:nvPicPr>
          <p:cNvPr id="10" name="Content Placeholder 9"/>
          <p:cNvPicPr>
            <a:picLocks noGrp="1" noChangeAspect="1"/>
          </p:cNvPicPr>
          <p:nvPr>
            <p:ph idx="1"/>
          </p:nvPr>
        </p:nvPicPr>
        <p:blipFill>
          <a:blip r:embed="rId2"/>
          <a:stretch>
            <a:fillRect/>
          </a:stretch>
        </p:blipFill>
        <p:spPr>
          <a:xfrm>
            <a:off x="164869" y="1690688"/>
            <a:ext cx="11846156" cy="1235392"/>
          </a:xfrm>
          <a:prstGeom prst="rect">
            <a:avLst/>
          </a:prstGeom>
        </p:spPr>
      </p:pic>
      <p:pic>
        <p:nvPicPr>
          <p:cNvPr id="5" name="Picture 4"/>
          <p:cNvPicPr>
            <a:picLocks noChangeAspect="1"/>
          </p:cNvPicPr>
          <p:nvPr/>
        </p:nvPicPr>
        <p:blipFill>
          <a:blip r:embed="rId3"/>
          <a:stretch>
            <a:fillRect/>
          </a:stretch>
        </p:blipFill>
        <p:spPr>
          <a:xfrm>
            <a:off x="4154255" y="3016251"/>
            <a:ext cx="3883489" cy="3724979"/>
          </a:xfrm>
          <a:prstGeom prst="rect">
            <a:avLst/>
          </a:prstGeom>
        </p:spPr>
      </p:pic>
      <p:pic>
        <p:nvPicPr>
          <p:cNvPr id="6" name="Picture 5"/>
          <p:cNvPicPr>
            <a:picLocks noChangeAspect="1"/>
          </p:cNvPicPr>
          <p:nvPr/>
        </p:nvPicPr>
        <p:blipFill>
          <a:blip r:embed="rId3"/>
          <a:stretch>
            <a:fillRect/>
          </a:stretch>
        </p:blipFill>
        <p:spPr>
          <a:xfrm>
            <a:off x="149177" y="3006669"/>
            <a:ext cx="3883489" cy="3724979"/>
          </a:xfrm>
          <a:prstGeom prst="rect">
            <a:avLst/>
          </a:prstGeom>
        </p:spPr>
      </p:pic>
      <p:pic>
        <p:nvPicPr>
          <p:cNvPr id="11" name="Picture 10"/>
          <p:cNvPicPr>
            <a:picLocks noChangeAspect="1"/>
          </p:cNvPicPr>
          <p:nvPr/>
        </p:nvPicPr>
        <p:blipFill>
          <a:blip r:embed="rId3"/>
          <a:stretch>
            <a:fillRect/>
          </a:stretch>
        </p:blipFill>
        <p:spPr>
          <a:xfrm>
            <a:off x="8143641" y="3006669"/>
            <a:ext cx="3883489" cy="3724979"/>
          </a:xfrm>
          <a:prstGeom prst="rect">
            <a:avLst/>
          </a:prstGeom>
        </p:spPr>
      </p:pic>
      <p:sp>
        <p:nvSpPr>
          <p:cNvPr id="12" name="TextBox 11"/>
          <p:cNvSpPr txBox="1"/>
          <p:nvPr/>
        </p:nvSpPr>
        <p:spPr>
          <a:xfrm>
            <a:off x="390698" y="1778924"/>
            <a:ext cx="11554691" cy="923330"/>
          </a:xfrm>
          <a:prstGeom prst="rect">
            <a:avLst/>
          </a:prstGeom>
          <a:noFill/>
        </p:spPr>
        <p:txBody>
          <a:bodyPr wrap="square" rtlCol="0">
            <a:spAutoFit/>
          </a:bodyPr>
          <a:lstStyle/>
          <a:p>
            <a:pPr algn="just"/>
            <a:r>
              <a:rPr lang="en-IE" b="1" dirty="0"/>
              <a:t>Materials Technology Wood (MTW) is one of the technology subjects offered at Junior Cycle. In MTW you will learn to design small projects and the skills required to use tools and equipment to make your designs. You will work mainly with wood but also with other materials. You will learn about wood as a material and how it is produced.</a:t>
            </a:r>
          </a:p>
        </p:txBody>
      </p:sp>
      <p:sp>
        <p:nvSpPr>
          <p:cNvPr id="15" name="TextBox 14"/>
          <p:cNvSpPr txBox="1"/>
          <p:nvPr/>
        </p:nvSpPr>
        <p:spPr>
          <a:xfrm>
            <a:off x="328408" y="3117273"/>
            <a:ext cx="3525025" cy="3323987"/>
          </a:xfrm>
          <a:prstGeom prst="rect">
            <a:avLst/>
          </a:prstGeom>
          <a:noFill/>
        </p:spPr>
        <p:txBody>
          <a:bodyPr wrap="square" rtlCol="0">
            <a:spAutoFit/>
          </a:bodyPr>
          <a:lstStyle/>
          <a:p>
            <a:pPr algn="ctr"/>
            <a:r>
              <a:rPr lang="en-IE" sz="1400" b="1" dirty="0"/>
              <a:t>What will I learn in MTW?</a:t>
            </a:r>
          </a:p>
          <a:p>
            <a:pPr algn="ctr"/>
            <a:endParaRPr lang="en-IE" sz="1400" b="1" dirty="0"/>
          </a:p>
          <a:p>
            <a:pPr algn="just"/>
            <a:r>
              <a:rPr lang="en-IE" sz="1400" dirty="0"/>
              <a:t>Some of the things you will learn include:</a:t>
            </a:r>
          </a:p>
          <a:p>
            <a:pPr marL="285750" indent="-285750" algn="just">
              <a:buFont typeface="Arial" panose="020B0604020202020204" pitchFamily="34" charset="0"/>
              <a:buChar char="•"/>
            </a:pPr>
            <a:r>
              <a:rPr lang="en-IE" sz="1400" dirty="0"/>
              <a:t>How to design a project given a brief description of what you are to make.</a:t>
            </a:r>
          </a:p>
          <a:p>
            <a:pPr marL="285750" indent="-285750" algn="just">
              <a:buFont typeface="Arial" panose="020B0604020202020204" pitchFamily="34" charset="0"/>
              <a:buChar char="•"/>
            </a:pPr>
            <a:r>
              <a:rPr lang="en-IE" sz="1400" dirty="0"/>
              <a:t>how to use the internet for research purposes.</a:t>
            </a:r>
          </a:p>
          <a:p>
            <a:pPr marL="285750" indent="-285750" algn="just">
              <a:buFont typeface="Arial" panose="020B0604020202020204" pitchFamily="34" charset="0"/>
              <a:buChar char="•"/>
            </a:pPr>
            <a:r>
              <a:rPr lang="en-IE" sz="1400" dirty="0"/>
              <a:t>How to use freehand sketching to communicate your ideas.</a:t>
            </a:r>
          </a:p>
          <a:p>
            <a:pPr marL="285750" indent="-285750" algn="just">
              <a:buFont typeface="Arial" panose="020B0604020202020204" pitchFamily="34" charset="0"/>
              <a:buChar char="•"/>
            </a:pPr>
            <a:r>
              <a:rPr lang="en-IE" sz="1400" dirty="0"/>
              <a:t>How to prepare a design drawing/plan of a project you design.</a:t>
            </a:r>
          </a:p>
          <a:p>
            <a:pPr marL="285750" indent="-285750" algn="just">
              <a:buFont typeface="Arial" panose="020B0604020202020204" pitchFamily="34" charset="0"/>
              <a:buChar char="•"/>
            </a:pPr>
            <a:r>
              <a:rPr lang="en-IE" sz="1400" dirty="0"/>
              <a:t>How to read design drawings and make small projects from these drawings. </a:t>
            </a:r>
          </a:p>
          <a:p>
            <a:pPr marL="285750" indent="-285750" algn="just">
              <a:buFont typeface="Arial" panose="020B0604020202020204" pitchFamily="34" charset="0"/>
              <a:buChar char="•"/>
            </a:pPr>
            <a:r>
              <a:rPr lang="en-IE" sz="1400" dirty="0"/>
              <a:t>How to safely use arrange of hand and power tools in producing your design.</a:t>
            </a:r>
          </a:p>
        </p:txBody>
      </p:sp>
      <p:sp>
        <p:nvSpPr>
          <p:cNvPr id="18" name="TextBox 17"/>
          <p:cNvSpPr txBox="1"/>
          <p:nvPr/>
        </p:nvSpPr>
        <p:spPr>
          <a:xfrm>
            <a:off x="4397432" y="3117273"/>
            <a:ext cx="3566976" cy="3539430"/>
          </a:xfrm>
          <a:prstGeom prst="rect">
            <a:avLst/>
          </a:prstGeom>
          <a:noFill/>
        </p:spPr>
        <p:txBody>
          <a:bodyPr wrap="square" rtlCol="0">
            <a:spAutoFit/>
          </a:bodyPr>
          <a:lstStyle/>
          <a:p>
            <a:pPr algn="ctr"/>
            <a:r>
              <a:rPr lang="en-IE" sz="1400" b="1" dirty="0"/>
              <a:t>How will I learn MTW in school? </a:t>
            </a:r>
          </a:p>
          <a:p>
            <a:pPr algn="ctr"/>
            <a:endParaRPr lang="en-IE" sz="1400" b="1" dirty="0"/>
          </a:p>
          <a:p>
            <a:pPr algn="just"/>
            <a:r>
              <a:rPr lang="en-IE" sz="1400" dirty="0"/>
              <a:t>Some of the things you may do with your teacher and your classmates are: </a:t>
            </a:r>
          </a:p>
          <a:p>
            <a:pPr marL="285750" indent="-285750" algn="just">
              <a:buFont typeface="Arial" panose="020B0604020202020204" pitchFamily="34" charset="0"/>
              <a:buChar char="•"/>
            </a:pPr>
            <a:r>
              <a:rPr lang="en-IE" sz="1400" dirty="0"/>
              <a:t>Examine trees, their leaves and seeds and be able to recognise their varying characteristics.</a:t>
            </a:r>
          </a:p>
          <a:p>
            <a:pPr marL="285750" indent="-285750" algn="just">
              <a:buFont typeface="Arial" panose="020B0604020202020204" pitchFamily="34" charset="0"/>
              <a:buChar char="•"/>
            </a:pPr>
            <a:r>
              <a:rPr lang="en-IE" sz="1400" dirty="0"/>
              <a:t>Investigate how trees affect the environment around us. </a:t>
            </a:r>
          </a:p>
          <a:p>
            <a:pPr marL="285750" indent="-285750" algn="just">
              <a:buFont typeface="Arial" panose="020B0604020202020204" pitchFamily="34" charset="0"/>
              <a:buChar char="•"/>
            </a:pPr>
            <a:r>
              <a:rPr lang="en-IE" sz="1400" dirty="0"/>
              <a:t>Learn to sketch freehand.</a:t>
            </a:r>
          </a:p>
          <a:p>
            <a:pPr marL="285750" indent="-285750" algn="just">
              <a:buFont typeface="Arial" panose="020B0604020202020204" pitchFamily="34" charset="0"/>
              <a:buChar char="•"/>
            </a:pPr>
            <a:r>
              <a:rPr lang="en-IE" sz="1400" dirty="0"/>
              <a:t>Learn how to problem solve and use a design process to design projects.</a:t>
            </a:r>
          </a:p>
          <a:p>
            <a:pPr marL="285750" indent="-285750" algn="just">
              <a:buFont typeface="Arial" panose="020B0604020202020204" pitchFamily="34" charset="0"/>
              <a:buChar char="•"/>
            </a:pPr>
            <a:r>
              <a:rPr lang="en-IE" sz="1400" dirty="0"/>
              <a:t>Develop your craft skills to allow you to make projects. </a:t>
            </a:r>
          </a:p>
          <a:p>
            <a:pPr marL="285750" indent="-285750" algn="just">
              <a:buFont typeface="Arial" panose="020B0604020202020204" pitchFamily="34" charset="0"/>
              <a:buChar char="•"/>
            </a:pPr>
            <a:r>
              <a:rPr lang="en-IE" sz="1400" dirty="0"/>
              <a:t>Prepare a design folder to accompany your project.</a:t>
            </a:r>
          </a:p>
        </p:txBody>
      </p:sp>
      <p:sp>
        <p:nvSpPr>
          <p:cNvPr id="19" name="TextBox 18"/>
          <p:cNvSpPr txBox="1"/>
          <p:nvPr/>
        </p:nvSpPr>
        <p:spPr>
          <a:xfrm>
            <a:off x="8414527" y="3117273"/>
            <a:ext cx="3341716" cy="2893100"/>
          </a:xfrm>
          <a:prstGeom prst="rect">
            <a:avLst/>
          </a:prstGeom>
          <a:noFill/>
        </p:spPr>
        <p:txBody>
          <a:bodyPr wrap="square" rtlCol="0">
            <a:spAutoFit/>
          </a:bodyPr>
          <a:lstStyle/>
          <a:p>
            <a:pPr algn="ctr"/>
            <a:r>
              <a:rPr lang="en-IE" sz="1400" b="1" dirty="0"/>
              <a:t>How will MTW be useful to me?</a:t>
            </a:r>
          </a:p>
          <a:p>
            <a:pPr algn="ctr"/>
            <a:endParaRPr lang="en-IE" sz="1400" b="1" dirty="0"/>
          </a:p>
          <a:p>
            <a:pPr marL="171450" indent="-171450" algn="just">
              <a:buFont typeface="Arial" panose="020B0604020202020204" pitchFamily="34" charset="0"/>
              <a:buChar char="•"/>
            </a:pPr>
            <a:r>
              <a:rPr lang="en-IE" sz="1400" dirty="0"/>
              <a:t>You will know the correct procedures to follow when developing an idea into a finished artefact e.g. a piece of furniture or a child’s toy etc.</a:t>
            </a:r>
          </a:p>
          <a:p>
            <a:pPr marL="171450" indent="-171450" algn="just">
              <a:buFont typeface="Arial" panose="020B0604020202020204" pitchFamily="34" charset="0"/>
              <a:buChar char="•"/>
            </a:pPr>
            <a:r>
              <a:rPr lang="en-IE" sz="1400" dirty="0"/>
              <a:t>You will be able to identify different trees, recognise their importance to us and our environment</a:t>
            </a:r>
          </a:p>
          <a:p>
            <a:pPr marL="171450" indent="-171450" algn="just">
              <a:buFont typeface="Arial" panose="020B0604020202020204" pitchFamily="34" charset="0"/>
              <a:buChar char="•"/>
            </a:pPr>
            <a:r>
              <a:rPr lang="en-IE" sz="1400" dirty="0"/>
              <a:t>You will also have the skills to make objects from wood and know how to apply appropriate finishes to them, e.g. paint, varnish, stain or polish.</a:t>
            </a:r>
            <a:endParaRPr lang="en-IE" sz="1400" b="1" dirty="0"/>
          </a:p>
        </p:txBody>
      </p:sp>
    </p:spTree>
    <p:extLst>
      <p:ext uri="{BB962C8B-B14F-4D97-AF65-F5344CB8AC3E}">
        <p14:creationId xmlns:p14="http://schemas.microsoft.com/office/powerpoint/2010/main" val="3165028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523" y="321163"/>
            <a:ext cx="5867400" cy="1325563"/>
          </a:xfrm>
        </p:spPr>
        <p:txBody>
          <a:bodyPr/>
          <a:lstStyle/>
          <a:p>
            <a:pPr algn="ctr"/>
            <a:r>
              <a:rPr lang="en-IE" b="1" dirty="0"/>
              <a:t>Tonight’s Agenda</a:t>
            </a:r>
          </a:p>
        </p:txBody>
      </p:sp>
      <p:sp>
        <p:nvSpPr>
          <p:cNvPr id="3" name="Content Placeholder 2"/>
          <p:cNvSpPr>
            <a:spLocks noGrp="1"/>
          </p:cNvSpPr>
          <p:nvPr>
            <p:ph idx="1"/>
          </p:nvPr>
        </p:nvSpPr>
        <p:spPr>
          <a:xfrm>
            <a:off x="2184400" y="2655358"/>
            <a:ext cx="10515600" cy="4351338"/>
          </a:xfrm>
        </p:spPr>
        <p:txBody>
          <a:bodyPr>
            <a:normAutofit/>
          </a:bodyPr>
          <a:lstStyle/>
          <a:p>
            <a:pPr algn="just"/>
            <a:r>
              <a:rPr lang="en-IE" sz="3200" dirty="0"/>
              <a:t>Introduction &amp; Welcome</a:t>
            </a:r>
          </a:p>
          <a:p>
            <a:pPr algn="just"/>
            <a:r>
              <a:rPr lang="en-IE" sz="3200" dirty="0"/>
              <a:t>Information on Parents’ Handbook</a:t>
            </a:r>
          </a:p>
          <a:p>
            <a:pPr algn="just"/>
            <a:r>
              <a:rPr lang="en-IE" sz="3200" dirty="0"/>
              <a:t>Return to School Protocols</a:t>
            </a:r>
          </a:p>
          <a:p>
            <a:pPr algn="just"/>
            <a:r>
              <a:rPr lang="en-IE" sz="3200" dirty="0"/>
              <a:t>1</a:t>
            </a:r>
            <a:r>
              <a:rPr lang="en-IE" sz="3200" baseline="30000" dirty="0"/>
              <a:t>st</a:t>
            </a:r>
            <a:r>
              <a:rPr lang="en-IE" sz="3200" dirty="0"/>
              <a:t> year Subject Choices</a:t>
            </a:r>
          </a:p>
          <a:p>
            <a:pPr algn="just"/>
            <a:r>
              <a:rPr lang="en-IE" sz="3200" dirty="0"/>
              <a:t>Any Questions</a:t>
            </a:r>
          </a:p>
          <a:p>
            <a:pPr algn="just"/>
            <a:r>
              <a:rPr lang="en-IE" sz="3200" dirty="0"/>
              <a:t>Conclusion</a:t>
            </a:r>
          </a:p>
          <a:p>
            <a:pPr algn="just"/>
            <a:endParaRPr lang="en-IE" sz="3200" dirty="0"/>
          </a:p>
          <a:p>
            <a:pPr marL="0" indent="0">
              <a:buNone/>
            </a:pPr>
            <a:endParaRPr lang="en-IE" dirty="0"/>
          </a:p>
          <a:p>
            <a:endParaRPr lang="en-IE" dirty="0"/>
          </a:p>
        </p:txBody>
      </p:sp>
    </p:spTree>
    <p:extLst>
      <p:ext uri="{BB962C8B-B14F-4D97-AF65-F5344CB8AC3E}">
        <p14:creationId xmlns:p14="http://schemas.microsoft.com/office/powerpoint/2010/main" val="3578005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6" name="Content Placeholder 5"/>
          <p:cNvPicPr>
            <a:picLocks noGrp="1" noChangeAspect="1"/>
          </p:cNvPicPr>
          <p:nvPr>
            <p:ph idx="1"/>
          </p:nvPr>
        </p:nvPicPr>
        <p:blipFill>
          <a:blip r:embed="rId2"/>
          <a:stretch>
            <a:fillRect/>
          </a:stretch>
        </p:blipFill>
        <p:spPr>
          <a:xfrm>
            <a:off x="100448" y="1735988"/>
            <a:ext cx="3877392" cy="3718882"/>
          </a:xfrm>
          <a:prstGeom prst="rect">
            <a:avLst/>
          </a:prstGeom>
        </p:spPr>
      </p:pic>
      <p:pic>
        <p:nvPicPr>
          <p:cNvPr id="7" name="Picture 6"/>
          <p:cNvPicPr>
            <a:picLocks noChangeAspect="1"/>
          </p:cNvPicPr>
          <p:nvPr/>
        </p:nvPicPr>
        <p:blipFill>
          <a:blip r:embed="rId2"/>
          <a:stretch>
            <a:fillRect/>
          </a:stretch>
        </p:blipFill>
        <p:spPr>
          <a:xfrm>
            <a:off x="4157304" y="1735988"/>
            <a:ext cx="3877392" cy="3718882"/>
          </a:xfrm>
          <a:prstGeom prst="rect">
            <a:avLst/>
          </a:prstGeom>
        </p:spPr>
      </p:pic>
      <p:pic>
        <p:nvPicPr>
          <p:cNvPr id="8" name="Picture 7"/>
          <p:cNvPicPr>
            <a:picLocks noChangeAspect="1"/>
          </p:cNvPicPr>
          <p:nvPr/>
        </p:nvPicPr>
        <p:blipFill>
          <a:blip r:embed="rId2"/>
          <a:stretch>
            <a:fillRect/>
          </a:stretch>
        </p:blipFill>
        <p:spPr>
          <a:xfrm>
            <a:off x="8214160" y="1751903"/>
            <a:ext cx="3877392" cy="3718882"/>
          </a:xfrm>
          <a:prstGeom prst="rect">
            <a:avLst/>
          </a:prstGeom>
        </p:spPr>
      </p:pic>
      <p:pic>
        <p:nvPicPr>
          <p:cNvPr id="9" name="Picture 8"/>
          <p:cNvPicPr>
            <a:picLocks noChangeAspect="1"/>
          </p:cNvPicPr>
          <p:nvPr/>
        </p:nvPicPr>
        <p:blipFill>
          <a:blip r:embed="rId3"/>
          <a:stretch>
            <a:fillRect/>
          </a:stretch>
        </p:blipFill>
        <p:spPr>
          <a:xfrm>
            <a:off x="221611" y="5533421"/>
            <a:ext cx="11869941" cy="1261981"/>
          </a:xfrm>
          <a:prstGeom prst="rect">
            <a:avLst/>
          </a:prstGeom>
        </p:spPr>
      </p:pic>
      <p:sp>
        <p:nvSpPr>
          <p:cNvPr id="3" name="TextBox 2"/>
          <p:cNvSpPr txBox="1"/>
          <p:nvPr/>
        </p:nvSpPr>
        <p:spPr>
          <a:xfrm>
            <a:off x="221611" y="1935668"/>
            <a:ext cx="3576665" cy="2246769"/>
          </a:xfrm>
          <a:prstGeom prst="rect">
            <a:avLst/>
          </a:prstGeom>
          <a:noFill/>
        </p:spPr>
        <p:txBody>
          <a:bodyPr wrap="square" rtlCol="0">
            <a:spAutoFit/>
          </a:bodyPr>
          <a:lstStyle/>
          <a:p>
            <a:pPr algn="ctr"/>
            <a:r>
              <a:rPr lang="en-IE" sz="1400" b="1" dirty="0"/>
              <a:t>Will MTW have anything to do with other subjects I will be studying?</a:t>
            </a:r>
          </a:p>
          <a:p>
            <a:pPr algn="ctr"/>
            <a:endParaRPr lang="en-IE" sz="1400" b="1" dirty="0"/>
          </a:p>
          <a:p>
            <a:r>
              <a:rPr lang="en-IE" sz="1400" dirty="0"/>
              <a:t>Yes. Materials Technology Wood will be useful to you in the study of any of the other three technology subjects, Technical Graphics and Technology. Many of the skills involved in this subject are also used in the other subjects. MTW is also related to some of the topics covered in Science and Art. </a:t>
            </a:r>
          </a:p>
        </p:txBody>
      </p:sp>
      <p:sp>
        <p:nvSpPr>
          <p:cNvPr id="4" name="TextBox 3"/>
          <p:cNvSpPr txBox="1"/>
          <p:nvPr/>
        </p:nvSpPr>
        <p:spPr>
          <a:xfrm>
            <a:off x="4325398" y="1879967"/>
            <a:ext cx="3561301" cy="3293209"/>
          </a:xfrm>
          <a:prstGeom prst="rect">
            <a:avLst/>
          </a:prstGeom>
          <a:noFill/>
        </p:spPr>
        <p:txBody>
          <a:bodyPr wrap="square" rtlCol="0">
            <a:spAutoFit/>
          </a:bodyPr>
          <a:lstStyle/>
          <a:p>
            <a:pPr algn="ctr"/>
            <a:r>
              <a:rPr lang="en-IE" sz="1300" b="1" dirty="0"/>
              <a:t>What is the MTW Junior Cycle exam like?</a:t>
            </a:r>
          </a:p>
          <a:p>
            <a:pPr algn="ctr"/>
            <a:endParaRPr lang="en-IE" sz="1300" b="1" dirty="0"/>
          </a:p>
          <a:p>
            <a:pPr algn="just"/>
            <a:r>
              <a:rPr lang="en-IE" sz="1300" dirty="0"/>
              <a:t>There are two parts to the exam: </a:t>
            </a:r>
          </a:p>
          <a:p>
            <a:pPr marL="285750" indent="-285750" algn="just">
              <a:buFont typeface="Arial" panose="020B0604020202020204" pitchFamily="34" charset="0"/>
              <a:buChar char="•"/>
            </a:pPr>
            <a:r>
              <a:rPr lang="en-IE" sz="1300" dirty="0"/>
              <a:t>Coursework – you will design a project based on a given design brief (instructions). You will then make the project and prepare a project folder to accompany it (66%). </a:t>
            </a:r>
          </a:p>
          <a:p>
            <a:pPr marL="285750" indent="-285750" algn="just">
              <a:buFont typeface="Arial" panose="020B0604020202020204" pitchFamily="34" charset="0"/>
              <a:buChar char="•"/>
            </a:pPr>
            <a:r>
              <a:rPr lang="en-IE" sz="1300" dirty="0"/>
              <a:t>Written examination – there will be a two hour written paper which examines the woodwork theory you have learned over the three years (33%). </a:t>
            </a:r>
          </a:p>
          <a:p>
            <a:pPr algn="just"/>
            <a:endParaRPr lang="en-IE" sz="1300" dirty="0"/>
          </a:p>
          <a:p>
            <a:pPr algn="just"/>
            <a:r>
              <a:rPr lang="en-IE" sz="1300" dirty="0"/>
              <a:t>You can take the exam at Higher or at Ordinary level. When the time comes to decide, your teacher will help you choose the level that suits you best.</a:t>
            </a:r>
          </a:p>
        </p:txBody>
      </p:sp>
      <p:sp>
        <p:nvSpPr>
          <p:cNvPr id="5" name="TextBox 4"/>
          <p:cNvSpPr txBox="1"/>
          <p:nvPr/>
        </p:nvSpPr>
        <p:spPr>
          <a:xfrm>
            <a:off x="8409249" y="1935668"/>
            <a:ext cx="3487214" cy="2462213"/>
          </a:xfrm>
          <a:prstGeom prst="rect">
            <a:avLst/>
          </a:prstGeom>
          <a:noFill/>
        </p:spPr>
        <p:txBody>
          <a:bodyPr wrap="square" rtlCol="0">
            <a:spAutoFit/>
          </a:bodyPr>
          <a:lstStyle/>
          <a:p>
            <a:pPr algn="ctr"/>
            <a:r>
              <a:rPr lang="en-IE" sz="1400" b="1" dirty="0"/>
              <a:t>Will MTW be very different after the Junior Cycle?</a:t>
            </a:r>
          </a:p>
          <a:p>
            <a:pPr algn="ctr"/>
            <a:endParaRPr lang="en-IE" sz="1400" b="1" dirty="0"/>
          </a:p>
          <a:p>
            <a:pPr algn="just"/>
            <a:r>
              <a:rPr lang="en-IE" sz="1400" dirty="0"/>
              <a:t>MTW develops into Construction Studies in senior cycle. In this subject: </a:t>
            </a:r>
          </a:p>
          <a:p>
            <a:pPr marL="171450" indent="-171450" algn="just">
              <a:buFont typeface="Arial" panose="020B0604020202020204" pitchFamily="34" charset="0"/>
              <a:buChar char="•"/>
            </a:pPr>
            <a:r>
              <a:rPr lang="en-IE" sz="1400" dirty="0"/>
              <a:t>The emphasis is on the principles behind building and construction </a:t>
            </a:r>
          </a:p>
          <a:p>
            <a:pPr marL="171450" indent="-171450" algn="just">
              <a:buFont typeface="Arial" panose="020B0604020202020204" pitchFamily="34" charset="0"/>
              <a:buChar char="•"/>
            </a:pPr>
            <a:r>
              <a:rPr lang="en-IE" sz="1400" dirty="0"/>
              <a:t>There is a large amount of practical work involved in the course </a:t>
            </a:r>
          </a:p>
          <a:p>
            <a:pPr marL="171450" indent="-171450" algn="just">
              <a:buFont typeface="Arial" panose="020B0604020202020204" pitchFamily="34" charset="0"/>
              <a:buChar char="•"/>
            </a:pPr>
            <a:r>
              <a:rPr lang="en-IE" sz="1400" dirty="0"/>
              <a:t>Drawing skills learned in MTW will be further developed.</a:t>
            </a:r>
            <a:endParaRPr lang="en-IE" sz="1400" b="1" dirty="0"/>
          </a:p>
        </p:txBody>
      </p:sp>
      <p:sp>
        <p:nvSpPr>
          <p:cNvPr id="10" name="TextBox 9"/>
          <p:cNvSpPr txBox="1"/>
          <p:nvPr/>
        </p:nvSpPr>
        <p:spPr>
          <a:xfrm>
            <a:off x="395045" y="5556230"/>
            <a:ext cx="11523071" cy="954107"/>
          </a:xfrm>
          <a:prstGeom prst="rect">
            <a:avLst/>
          </a:prstGeom>
          <a:noFill/>
        </p:spPr>
        <p:txBody>
          <a:bodyPr wrap="square" rtlCol="0">
            <a:spAutoFit/>
          </a:bodyPr>
          <a:lstStyle/>
          <a:p>
            <a:pPr algn="ctr"/>
            <a:r>
              <a:rPr lang="en-IE" sz="1400" b="1" dirty="0"/>
              <a:t>Is learning MTW anything like what I did in primary school?</a:t>
            </a:r>
            <a:endParaRPr lang="en-IE" sz="1400" dirty="0"/>
          </a:p>
          <a:p>
            <a:pPr algn="just"/>
            <a:r>
              <a:rPr lang="en-IE" sz="1400" dirty="0"/>
              <a:t>You will be building upon the drawing work you did in Visual Arts. You may already have learned a lot about wood as a material as part of your work in Science. You may also have learned about trees as part of the natural environment and as a habitat in both Geography and Science. The skills you developed when designing and making things in Science will also be very helpful in MTW. You will also use your mathematical skills quite a lot.</a:t>
            </a:r>
          </a:p>
        </p:txBody>
      </p:sp>
      <p:pic>
        <p:nvPicPr>
          <p:cNvPr id="11" name="Picture 10"/>
          <p:cNvPicPr>
            <a:picLocks noChangeAspect="1"/>
          </p:cNvPicPr>
          <p:nvPr/>
        </p:nvPicPr>
        <p:blipFill>
          <a:blip r:embed="rId4"/>
          <a:stretch>
            <a:fillRect/>
          </a:stretch>
        </p:blipFill>
        <p:spPr>
          <a:xfrm>
            <a:off x="4965689" y="59443"/>
            <a:ext cx="6974428" cy="1597994"/>
          </a:xfrm>
          <a:prstGeom prst="rect">
            <a:avLst/>
          </a:prstGeom>
        </p:spPr>
      </p:pic>
      <p:sp>
        <p:nvSpPr>
          <p:cNvPr id="13" name="TextBox 12"/>
          <p:cNvSpPr txBox="1"/>
          <p:nvPr/>
        </p:nvSpPr>
        <p:spPr>
          <a:xfrm>
            <a:off x="5046785" y="175846"/>
            <a:ext cx="6734907" cy="1492716"/>
          </a:xfrm>
          <a:prstGeom prst="rect">
            <a:avLst/>
          </a:prstGeom>
          <a:noFill/>
        </p:spPr>
        <p:txBody>
          <a:bodyPr wrap="square" rtlCol="0">
            <a:spAutoFit/>
          </a:bodyPr>
          <a:lstStyle/>
          <a:p>
            <a:pPr algn="ctr"/>
            <a:r>
              <a:rPr lang="en-IE" sz="1300" b="1" dirty="0"/>
              <a:t>How can I learn more about MTW outside of school? </a:t>
            </a:r>
          </a:p>
          <a:p>
            <a:r>
              <a:rPr lang="en-IE" sz="1300" dirty="0"/>
              <a:t>Some of the things you may do are: </a:t>
            </a:r>
          </a:p>
          <a:p>
            <a:pPr marL="171450" indent="-171450">
              <a:buFont typeface="Arial" panose="020B0604020202020204" pitchFamily="34" charset="0"/>
              <a:buChar char="•"/>
            </a:pPr>
            <a:r>
              <a:rPr lang="en-IE" sz="1300" dirty="0"/>
              <a:t>Rather than just looking at trees, try to recognise the different species and their features.</a:t>
            </a:r>
          </a:p>
          <a:p>
            <a:pPr marL="171450" indent="-171450">
              <a:buFont typeface="Arial" panose="020B0604020202020204" pitchFamily="34" charset="0"/>
              <a:buChar char="•"/>
            </a:pPr>
            <a:r>
              <a:rPr lang="en-IE" sz="1300" dirty="0"/>
              <a:t>Examine how pieces of furniture are put together and why they are so strong.</a:t>
            </a:r>
          </a:p>
          <a:p>
            <a:pPr marL="171450" indent="-171450">
              <a:buFont typeface="Arial" panose="020B0604020202020204" pitchFamily="34" charset="0"/>
              <a:buChar char="•"/>
            </a:pPr>
            <a:r>
              <a:rPr lang="en-IE" sz="1300" dirty="0"/>
              <a:t>Use the internet to find information on design, wood, plastics and woodworking skills.</a:t>
            </a:r>
          </a:p>
          <a:p>
            <a:pPr marL="171450" indent="-171450">
              <a:buFont typeface="Arial" panose="020B0604020202020204" pitchFamily="34" charset="0"/>
              <a:buChar char="•"/>
            </a:pPr>
            <a:r>
              <a:rPr lang="en-IE" sz="1300" dirty="0"/>
              <a:t>Talk to people involved in the woodworking industry, for example carpenters or cabinet makers.</a:t>
            </a:r>
          </a:p>
        </p:txBody>
      </p:sp>
    </p:spTree>
    <p:extLst>
      <p:ext uri="{BB962C8B-B14F-4D97-AF65-F5344CB8AC3E}">
        <p14:creationId xmlns:p14="http://schemas.microsoft.com/office/powerpoint/2010/main" val="1018511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solidFill>
                <a:schemeClr val="bg1"/>
              </a:solidFill>
            </a:endParaRPr>
          </a:p>
        </p:txBody>
      </p:sp>
      <p:pic>
        <p:nvPicPr>
          <p:cNvPr id="10" name="Content Placeholder 9"/>
          <p:cNvPicPr>
            <a:picLocks noGrp="1" noChangeAspect="1"/>
          </p:cNvPicPr>
          <p:nvPr>
            <p:ph idx="1"/>
          </p:nvPr>
        </p:nvPicPr>
        <p:blipFill>
          <a:blip r:embed="rId2"/>
          <a:stretch>
            <a:fillRect/>
          </a:stretch>
        </p:blipFill>
        <p:spPr>
          <a:xfrm>
            <a:off x="4157304" y="3309035"/>
            <a:ext cx="3877392" cy="3506227"/>
          </a:xfrm>
          <a:prstGeom prst="rect">
            <a:avLst/>
          </a:prstGeom>
        </p:spPr>
      </p:pic>
      <p:sp>
        <p:nvSpPr>
          <p:cNvPr id="6" name="TextBox 5"/>
          <p:cNvSpPr txBox="1"/>
          <p:nvPr/>
        </p:nvSpPr>
        <p:spPr>
          <a:xfrm>
            <a:off x="1379913" y="616"/>
            <a:ext cx="9684326" cy="861774"/>
          </a:xfrm>
          <a:prstGeom prst="rect">
            <a:avLst/>
          </a:prstGeom>
          <a:noFill/>
        </p:spPr>
        <p:txBody>
          <a:bodyPr wrap="square" rtlCol="0">
            <a:spAutoFit/>
          </a:bodyPr>
          <a:lstStyle/>
          <a:p>
            <a:pPr algn="ctr"/>
            <a:r>
              <a:rPr lang="en-IE" sz="5000" b="1" dirty="0"/>
              <a:t>TECHNICAL GRAPHICS</a:t>
            </a:r>
            <a:endParaRPr lang="en-IE" sz="5000" dirty="0"/>
          </a:p>
        </p:txBody>
      </p:sp>
      <p:pic>
        <p:nvPicPr>
          <p:cNvPr id="7" name="Picture 6"/>
          <p:cNvPicPr>
            <a:picLocks noChangeAspect="1"/>
          </p:cNvPicPr>
          <p:nvPr/>
        </p:nvPicPr>
        <p:blipFill>
          <a:blip r:embed="rId3"/>
          <a:stretch>
            <a:fillRect/>
          </a:stretch>
        </p:blipFill>
        <p:spPr>
          <a:xfrm>
            <a:off x="1995055" y="671919"/>
            <a:ext cx="10196945" cy="1117902"/>
          </a:xfrm>
          <a:prstGeom prst="rect">
            <a:avLst/>
          </a:prstGeom>
        </p:spPr>
      </p:pic>
      <p:pic>
        <p:nvPicPr>
          <p:cNvPr id="8" name="Picture 7"/>
          <p:cNvPicPr>
            <a:picLocks noChangeAspect="1"/>
          </p:cNvPicPr>
          <p:nvPr/>
        </p:nvPicPr>
        <p:blipFill>
          <a:blip r:embed="rId2"/>
          <a:stretch>
            <a:fillRect/>
          </a:stretch>
        </p:blipFill>
        <p:spPr>
          <a:xfrm>
            <a:off x="139814" y="3349727"/>
            <a:ext cx="3877392" cy="3475289"/>
          </a:xfrm>
          <a:prstGeom prst="rect">
            <a:avLst/>
          </a:prstGeom>
        </p:spPr>
      </p:pic>
      <p:pic>
        <p:nvPicPr>
          <p:cNvPr id="9" name="Picture 8"/>
          <p:cNvPicPr>
            <a:picLocks noChangeAspect="1"/>
          </p:cNvPicPr>
          <p:nvPr/>
        </p:nvPicPr>
        <p:blipFill>
          <a:blip r:embed="rId2"/>
          <a:stretch>
            <a:fillRect/>
          </a:stretch>
        </p:blipFill>
        <p:spPr>
          <a:xfrm>
            <a:off x="8156814" y="3293564"/>
            <a:ext cx="3877392" cy="3506228"/>
          </a:xfrm>
          <a:prstGeom prst="rect">
            <a:avLst/>
          </a:prstGeom>
        </p:spPr>
      </p:pic>
      <p:sp>
        <p:nvSpPr>
          <p:cNvPr id="11" name="Rectangle 10"/>
          <p:cNvSpPr/>
          <p:nvPr/>
        </p:nvSpPr>
        <p:spPr>
          <a:xfrm>
            <a:off x="2138202" y="753685"/>
            <a:ext cx="9879379" cy="830997"/>
          </a:xfrm>
          <a:prstGeom prst="rect">
            <a:avLst/>
          </a:prstGeom>
        </p:spPr>
        <p:txBody>
          <a:bodyPr wrap="square">
            <a:spAutoFit/>
          </a:bodyPr>
          <a:lstStyle/>
          <a:p>
            <a:pPr algn="just"/>
            <a:r>
              <a:rPr lang="en-IE" sz="1600" b="1" dirty="0"/>
              <a:t>Technical Graphics (Graphics) is one of the technology subjects offered at Junior Cycle. Technical Graphics deals with one’s ability to interpret visual data and the learning within Graphics and Design and Communication graphics at senior cycle will greatly enhance the learner’s ability to analyse and interpret this information. </a:t>
            </a:r>
          </a:p>
        </p:txBody>
      </p:sp>
      <p:sp>
        <p:nvSpPr>
          <p:cNvPr id="3" name="TextBox 2"/>
          <p:cNvSpPr txBox="1"/>
          <p:nvPr/>
        </p:nvSpPr>
        <p:spPr>
          <a:xfrm>
            <a:off x="331149" y="3429352"/>
            <a:ext cx="3466408" cy="3093154"/>
          </a:xfrm>
          <a:prstGeom prst="rect">
            <a:avLst/>
          </a:prstGeom>
          <a:noFill/>
        </p:spPr>
        <p:txBody>
          <a:bodyPr wrap="square" rtlCol="0">
            <a:spAutoFit/>
          </a:bodyPr>
          <a:lstStyle/>
          <a:p>
            <a:pPr algn="ctr"/>
            <a:r>
              <a:rPr lang="en-IE" sz="1300" b="1" dirty="0"/>
              <a:t>What will I learn in Technical Graphics?</a:t>
            </a:r>
          </a:p>
          <a:p>
            <a:pPr algn="ctr"/>
            <a:endParaRPr lang="en-IE" sz="1300" b="1" dirty="0"/>
          </a:p>
          <a:p>
            <a:pPr algn="just"/>
            <a:r>
              <a:rPr lang="en-IE" sz="1300" dirty="0"/>
              <a:t>Some of the things you will learn include:</a:t>
            </a:r>
          </a:p>
          <a:p>
            <a:pPr marL="285750" indent="-285750" algn="just">
              <a:buFont typeface="Arial" panose="020B0604020202020204" pitchFamily="34" charset="0"/>
              <a:buChar char="•"/>
            </a:pPr>
            <a:r>
              <a:rPr lang="en-IE" sz="1300" dirty="0"/>
              <a:t>Learn about and how to use drawing equipment.</a:t>
            </a:r>
          </a:p>
          <a:p>
            <a:pPr marL="285750" indent="-285750" algn="just">
              <a:buFont typeface="Arial" panose="020B0604020202020204" pitchFamily="34" charset="0"/>
              <a:buChar char="•"/>
            </a:pPr>
            <a:r>
              <a:rPr lang="en-IE" sz="1300" dirty="0"/>
              <a:t>How to produce two–dimensional and three-dimensional drawings using drawing equipment.</a:t>
            </a:r>
          </a:p>
          <a:p>
            <a:pPr marL="285750" indent="-285750" algn="just">
              <a:buFont typeface="Arial" panose="020B0604020202020204" pitchFamily="34" charset="0"/>
              <a:buChar char="•"/>
            </a:pPr>
            <a:r>
              <a:rPr lang="en-IE" sz="1300" dirty="0"/>
              <a:t>How to create freehand sketches.</a:t>
            </a:r>
          </a:p>
          <a:p>
            <a:pPr marL="285750" indent="-285750" algn="just">
              <a:buFont typeface="Arial" panose="020B0604020202020204" pitchFamily="34" charset="0"/>
              <a:buChar char="•"/>
            </a:pPr>
            <a:r>
              <a:rPr lang="en-IE" sz="1300" dirty="0"/>
              <a:t>How to create 2D and 3D drawings on a computer.</a:t>
            </a:r>
          </a:p>
          <a:p>
            <a:pPr marL="285750" indent="-285750" algn="just">
              <a:buFont typeface="Arial" panose="020B0604020202020204" pitchFamily="34" charset="0"/>
              <a:buChar char="•"/>
            </a:pPr>
            <a:r>
              <a:rPr lang="en-IE" sz="1300" dirty="0"/>
              <a:t>How to read and understand drawings and diagrams.</a:t>
            </a:r>
          </a:p>
          <a:p>
            <a:pPr marL="285750" indent="-285750" algn="just">
              <a:buFont typeface="Arial" panose="020B0604020202020204" pitchFamily="34" charset="0"/>
              <a:buChar char="•"/>
            </a:pPr>
            <a:r>
              <a:rPr lang="en-IE" sz="1300" dirty="0"/>
              <a:t>The influence of Graphics on the design and manufacture of products.</a:t>
            </a:r>
          </a:p>
        </p:txBody>
      </p:sp>
      <p:sp>
        <p:nvSpPr>
          <p:cNvPr id="4" name="TextBox 3"/>
          <p:cNvSpPr txBox="1"/>
          <p:nvPr/>
        </p:nvSpPr>
        <p:spPr>
          <a:xfrm>
            <a:off x="4370753" y="3461163"/>
            <a:ext cx="3507971" cy="3377848"/>
          </a:xfrm>
          <a:prstGeom prst="rect">
            <a:avLst/>
          </a:prstGeom>
          <a:noFill/>
        </p:spPr>
        <p:txBody>
          <a:bodyPr wrap="square" rtlCol="0">
            <a:spAutoFit/>
          </a:bodyPr>
          <a:lstStyle/>
          <a:p>
            <a:pPr algn="ctr"/>
            <a:r>
              <a:rPr lang="en-IE" sz="1300" b="1" dirty="0"/>
              <a:t>How will I learn Technical Graphics in school?</a:t>
            </a:r>
          </a:p>
          <a:p>
            <a:pPr algn="just"/>
            <a:endParaRPr lang="en-IE" sz="1300" dirty="0"/>
          </a:p>
          <a:p>
            <a:pPr algn="just"/>
            <a:r>
              <a:rPr lang="en-IE" sz="1250" dirty="0"/>
              <a:t>Some of the things you may do with your teacher and your classmates are:</a:t>
            </a:r>
          </a:p>
          <a:p>
            <a:pPr marL="285750" indent="-285750" algn="just">
              <a:buFont typeface="Arial" panose="020B0604020202020204" pitchFamily="34" charset="0"/>
              <a:buChar char="•"/>
            </a:pPr>
            <a:r>
              <a:rPr lang="en-IE" sz="1250" dirty="0"/>
              <a:t>Draw 2-dimensional and 3-dimensional drawings using the drawing equipment.</a:t>
            </a:r>
          </a:p>
          <a:p>
            <a:pPr marL="285750" indent="-285750" algn="just">
              <a:buFont typeface="Arial" panose="020B0604020202020204" pitchFamily="34" charset="0"/>
              <a:buChar char="•"/>
            </a:pPr>
            <a:r>
              <a:rPr lang="en-IE" sz="1250" dirty="0"/>
              <a:t>Learn how to problem solve to reinforce learning.</a:t>
            </a:r>
          </a:p>
          <a:p>
            <a:pPr marL="285750" indent="-285750" algn="just">
              <a:buFont typeface="Arial" panose="020B0604020202020204" pitchFamily="34" charset="0"/>
              <a:buChar char="•"/>
            </a:pPr>
            <a:r>
              <a:rPr lang="en-IE" sz="1250" dirty="0"/>
              <a:t>Use freehand sketching, colouring and shading to represent objects.</a:t>
            </a:r>
          </a:p>
          <a:p>
            <a:pPr marL="285750" indent="-285750" algn="just">
              <a:buFont typeface="Arial" panose="020B0604020202020204" pitchFamily="34" charset="0"/>
              <a:buChar char="•"/>
            </a:pPr>
            <a:r>
              <a:rPr lang="en-IE" sz="1250" dirty="0"/>
              <a:t>Work on your own and as part of a group.</a:t>
            </a:r>
          </a:p>
          <a:p>
            <a:pPr marL="285750" indent="-285750" algn="just">
              <a:buFont typeface="Arial" panose="020B0604020202020204" pitchFamily="34" charset="0"/>
              <a:buChar char="•"/>
            </a:pPr>
            <a:r>
              <a:rPr lang="en-IE" sz="1250" dirty="0"/>
              <a:t>Use a textbook and worksheets.</a:t>
            </a:r>
          </a:p>
          <a:p>
            <a:pPr marL="285750" indent="-285750" algn="just">
              <a:buFont typeface="Arial" panose="020B0604020202020204" pitchFamily="34" charset="0"/>
              <a:buChar char="•"/>
            </a:pPr>
            <a:r>
              <a:rPr lang="en-IE" sz="1250" dirty="0"/>
              <a:t>Organise and maintain a folder of drawings and notes.</a:t>
            </a:r>
          </a:p>
          <a:p>
            <a:pPr marL="285750" indent="-285750" algn="just">
              <a:buFont typeface="Arial" panose="020B0604020202020204" pitchFamily="34" charset="0"/>
              <a:buChar char="•"/>
            </a:pPr>
            <a:r>
              <a:rPr lang="en-IE" sz="1250" dirty="0"/>
              <a:t>Work on the Class computers on the ‘</a:t>
            </a:r>
            <a:r>
              <a:rPr lang="en-IE" sz="1250" dirty="0" err="1"/>
              <a:t>Solidworks</a:t>
            </a:r>
            <a:r>
              <a:rPr lang="en-IE" sz="1250" dirty="0"/>
              <a:t>’ software to design and model project work.</a:t>
            </a:r>
          </a:p>
        </p:txBody>
      </p:sp>
      <p:sp>
        <p:nvSpPr>
          <p:cNvPr id="5" name="TextBox 4"/>
          <p:cNvSpPr txBox="1"/>
          <p:nvPr/>
        </p:nvSpPr>
        <p:spPr>
          <a:xfrm>
            <a:off x="8316586" y="3461163"/>
            <a:ext cx="3557848" cy="3062377"/>
          </a:xfrm>
          <a:prstGeom prst="rect">
            <a:avLst/>
          </a:prstGeom>
          <a:noFill/>
        </p:spPr>
        <p:txBody>
          <a:bodyPr wrap="square" rtlCol="0">
            <a:spAutoFit/>
          </a:bodyPr>
          <a:lstStyle/>
          <a:p>
            <a:pPr algn="ctr"/>
            <a:r>
              <a:rPr lang="en-IE" sz="1300" b="1" dirty="0"/>
              <a:t>How will Technical Graphics be useful to me?</a:t>
            </a:r>
          </a:p>
          <a:p>
            <a:endParaRPr lang="en-IE" sz="1200" dirty="0"/>
          </a:p>
          <a:p>
            <a:pPr algn="just"/>
            <a:r>
              <a:rPr lang="en-IE" sz="1200" dirty="0"/>
              <a:t>Graphics will develop the Students Visualisation, Design thinking, Communicating and Geometric principles and constructions. Graphics helps you to think in a more logical and creative way. You will learn how to present information in a neat and organised fashion. These skills will be necessary to study Design and Communication Graphics in Senior Cycle.</a:t>
            </a:r>
          </a:p>
          <a:p>
            <a:pPr algn="just"/>
            <a:endParaRPr lang="en-IE" sz="1200" dirty="0"/>
          </a:p>
          <a:p>
            <a:pPr algn="just"/>
            <a:r>
              <a:rPr lang="en-IE" sz="1200" dirty="0"/>
              <a:t>Many Careers leading on from Graphics and from D.C.G. at senior cycle are:</a:t>
            </a:r>
          </a:p>
          <a:p>
            <a:pPr algn="just"/>
            <a:r>
              <a:rPr lang="en-IE" sz="1200" dirty="0"/>
              <a:t>Construction, Architecture, Quantity Surveying, All types of Engineering, Interior Design, Product Design, Computer Coding, Graphic Design, Fashion Design, Computer Game Design and all types of trades.</a:t>
            </a:r>
          </a:p>
        </p:txBody>
      </p:sp>
      <p:pic>
        <p:nvPicPr>
          <p:cNvPr id="13" name="Picture 12"/>
          <p:cNvPicPr>
            <a:picLocks noChangeAspect="1"/>
          </p:cNvPicPr>
          <p:nvPr/>
        </p:nvPicPr>
        <p:blipFill>
          <a:blip r:embed="rId4"/>
          <a:stretch>
            <a:fillRect/>
          </a:stretch>
        </p:blipFill>
        <p:spPr>
          <a:xfrm>
            <a:off x="133586" y="1852902"/>
            <a:ext cx="5676615" cy="1414640"/>
          </a:xfrm>
          <a:prstGeom prst="rect">
            <a:avLst/>
          </a:prstGeom>
        </p:spPr>
      </p:pic>
      <p:sp>
        <p:nvSpPr>
          <p:cNvPr id="14" name="TextBox 13"/>
          <p:cNvSpPr txBox="1"/>
          <p:nvPr/>
        </p:nvSpPr>
        <p:spPr>
          <a:xfrm>
            <a:off x="276411" y="1859692"/>
            <a:ext cx="7390015" cy="1569660"/>
          </a:xfrm>
          <a:prstGeom prst="rect">
            <a:avLst/>
          </a:prstGeom>
          <a:noFill/>
        </p:spPr>
        <p:txBody>
          <a:bodyPr wrap="square" rtlCol="0">
            <a:spAutoFit/>
          </a:bodyPr>
          <a:lstStyle/>
          <a:p>
            <a:r>
              <a:rPr lang="en-IE" sz="1200" b="1" dirty="0"/>
              <a:t>The study of Technical Graphics at junior cycle aims to:</a:t>
            </a:r>
          </a:p>
          <a:p>
            <a:pPr marL="171450" indent="-171450">
              <a:buFont typeface="Arial" panose="020B0604020202020204" pitchFamily="34" charset="0"/>
              <a:buChar char="•"/>
            </a:pPr>
            <a:r>
              <a:rPr lang="en-IE" sz="1200" dirty="0"/>
              <a:t>Develop the student’s creativity, spatial ability, and capacity to reason and </a:t>
            </a:r>
          </a:p>
          <a:p>
            <a:r>
              <a:rPr lang="en-IE" sz="1200" dirty="0"/>
              <a:t>communicate ideas through engagement with abstract and applied geometric.</a:t>
            </a:r>
          </a:p>
          <a:p>
            <a:pPr marL="171450" indent="-171450">
              <a:buFont typeface="Arial" panose="020B0604020202020204" pitchFamily="34" charset="0"/>
              <a:buChar char="•"/>
            </a:pPr>
            <a:r>
              <a:rPr lang="en-IE" sz="1200" dirty="0"/>
              <a:t>Problem-solving activities.</a:t>
            </a:r>
          </a:p>
          <a:p>
            <a:pPr marL="171450" indent="-171450">
              <a:buFont typeface="Arial" panose="020B0604020202020204" pitchFamily="34" charset="0"/>
              <a:buChar char="•"/>
            </a:pPr>
            <a:r>
              <a:rPr lang="en-IE" sz="1200" dirty="0"/>
              <a:t>Encourage the development of the cognitive and practical dexterity skills associated</a:t>
            </a:r>
          </a:p>
          <a:p>
            <a:r>
              <a:rPr lang="en-IE" sz="1200" dirty="0"/>
              <a:t>with graphical communication.</a:t>
            </a:r>
          </a:p>
          <a:p>
            <a:pPr marL="171450" indent="-171450">
              <a:buFont typeface="Arial" panose="020B0604020202020204" pitchFamily="34" charset="0"/>
              <a:buChar char="•"/>
            </a:pPr>
            <a:r>
              <a:rPr lang="en-IE" sz="1200" dirty="0"/>
              <a:t>Instil an appreciation of the role of graphics in the world around them.</a:t>
            </a:r>
          </a:p>
          <a:p>
            <a:endParaRPr lang="en-IE" sz="1200" dirty="0"/>
          </a:p>
        </p:txBody>
      </p:sp>
      <p:pic>
        <p:nvPicPr>
          <p:cNvPr id="15" name="Picture 14"/>
          <p:cNvPicPr>
            <a:picLocks noChangeAspect="1"/>
          </p:cNvPicPr>
          <p:nvPr/>
        </p:nvPicPr>
        <p:blipFill>
          <a:blip r:embed="rId5"/>
          <a:stretch>
            <a:fillRect/>
          </a:stretch>
        </p:blipFill>
        <p:spPr>
          <a:xfrm>
            <a:off x="5935877" y="1848210"/>
            <a:ext cx="6111279" cy="1419397"/>
          </a:xfrm>
          <a:prstGeom prst="rect">
            <a:avLst/>
          </a:prstGeom>
        </p:spPr>
      </p:pic>
      <p:sp>
        <p:nvSpPr>
          <p:cNvPr id="16" name="TextBox 15"/>
          <p:cNvSpPr txBox="1"/>
          <p:nvPr/>
        </p:nvSpPr>
        <p:spPr>
          <a:xfrm>
            <a:off x="6002483" y="1968728"/>
            <a:ext cx="5694218" cy="1200329"/>
          </a:xfrm>
          <a:prstGeom prst="rect">
            <a:avLst/>
          </a:prstGeom>
          <a:noFill/>
        </p:spPr>
        <p:txBody>
          <a:bodyPr wrap="square" rtlCol="0">
            <a:spAutoFit/>
          </a:bodyPr>
          <a:lstStyle/>
          <a:p>
            <a:pPr marL="171450" indent="-171450">
              <a:buFont typeface="Arial" panose="020B0604020202020204" pitchFamily="34" charset="0"/>
              <a:buChar char="•"/>
            </a:pPr>
            <a:r>
              <a:rPr lang="en-IE" sz="1200" dirty="0"/>
              <a:t>Equip all students to make judgements on the best mode through which represent</a:t>
            </a:r>
          </a:p>
          <a:p>
            <a:pPr marL="171450" indent="-171450">
              <a:buFont typeface="Arial" panose="020B0604020202020204" pitchFamily="34" charset="0"/>
              <a:buChar char="•"/>
            </a:pPr>
            <a:r>
              <a:rPr lang="en-IE" sz="1200" dirty="0"/>
              <a:t>their ideas and solutions.</a:t>
            </a:r>
          </a:p>
          <a:p>
            <a:pPr marL="171450" indent="-171450">
              <a:buFont typeface="Arial" panose="020B0604020202020204" pitchFamily="34" charset="0"/>
              <a:buChar char="•"/>
            </a:pPr>
            <a:r>
              <a:rPr lang="en-IE" sz="1200" dirty="0"/>
              <a:t>Encourage the production of drawings that promotes the skills of communicating through graphics. </a:t>
            </a:r>
          </a:p>
          <a:p>
            <a:pPr marL="171450" indent="-171450">
              <a:buFont typeface="Arial" panose="020B0604020202020204" pitchFamily="34" charset="0"/>
              <a:buChar char="•"/>
            </a:pPr>
            <a:r>
              <a:rPr lang="en-IE" sz="1200" dirty="0"/>
              <a:t>Develop students cognitive and practical skills associated with modelling and graphical communication.</a:t>
            </a:r>
          </a:p>
        </p:txBody>
      </p:sp>
    </p:spTree>
    <p:extLst>
      <p:ext uri="{BB962C8B-B14F-4D97-AF65-F5344CB8AC3E}">
        <p14:creationId xmlns:p14="http://schemas.microsoft.com/office/powerpoint/2010/main" val="394789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123592" y="219808"/>
            <a:ext cx="7959423" cy="1417266"/>
          </a:xfrm>
          <a:prstGeom prst="rect">
            <a:avLst/>
          </a:prstGeom>
        </p:spPr>
      </p:pic>
      <p:sp>
        <p:nvSpPr>
          <p:cNvPr id="2" name="Title 1"/>
          <p:cNvSpPr>
            <a:spLocks noGrp="1"/>
          </p:cNvSpPr>
          <p:nvPr>
            <p:ph type="title"/>
          </p:nvPr>
        </p:nvSpPr>
        <p:spPr/>
        <p:txBody>
          <a:bodyPr/>
          <a:lstStyle/>
          <a:p>
            <a:endParaRPr lang="en-IE" dirty="0"/>
          </a:p>
        </p:txBody>
      </p:sp>
      <p:pic>
        <p:nvPicPr>
          <p:cNvPr id="6" name="Content Placeholder 5"/>
          <p:cNvPicPr>
            <a:picLocks noGrp="1" noChangeAspect="1"/>
          </p:cNvPicPr>
          <p:nvPr>
            <p:ph idx="1"/>
          </p:nvPr>
        </p:nvPicPr>
        <p:blipFill>
          <a:blip r:embed="rId3"/>
          <a:stretch>
            <a:fillRect/>
          </a:stretch>
        </p:blipFill>
        <p:spPr>
          <a:xfrm>
            <a:off x="4215063" y="1770677"/>
            <a:ext cx="3877392" cy="3510466"/>
          </a:xfrm>
          <a:prstGeom prst="rect">
            <a:avLst/>
          </a:prstGeom>
        </p:spPr>
      </p:pic>
      <p:pic>
        <p:nvPicPr>
          <p:cNvPr id="4" name="Picture 3"/>
          <p:cNvPicPr>
            <a:picLocks noChangeAspect="1"/>
          </p:cNvPicPr>
          <p:nvPr/>
        </p:nvPicPr>
        <p:blipFill>
          <a:blip r:embed="rId4"/>
          <a:stretch>
            <a:fillRect/>
          </a:stretch>
        </p:blipFill>
        <p:spPr>
          <a:xfrm>
            <a:off x="138551" y="5362307"/>
            <a:ext cx="11869941" cy="1495693"/>
          </a:xfrm>
          <a:prstGeom prst="rect">
            <a:avLst/>
          </a:prstGeom>
        </p:spPr>
      </p:pic>
      <p:pic>
        <p:nvPicPr>
          <p:cNvPr id="5" name="Picture 4"/>
          <p:cNvPicPr>
            <a:picLocks noChangeAspect="1"/>
          </p:cNvPicPr>
          <p:nvPr/>
        </p:nvPicPr>
        <p:blipFill>
          <a:blip r:embed="rId3"/>
          <a:stretch>
            <a:fillRect/>
          </a:stretch>
        </p:blipFill>
        <p:spPr>
          <a:xfrm>
            <a:off x="182909" y="1735584"/>
            <a:ext cx="3877392" cy="3545558"/>
          </a:xfrm>
          <a:prstGeom prst="rect">
            <a:avLst/>
          </a:prstGeom>
        </p:spPr>
      </p:pic>
      <p:pic>
        <p:nvPicPr>
          <p:cNvPr id="7" name="Picture 6"/>
          <p:cNvPicPr>
            <a:picLocks noChangeAspect="1"/>
          </p:cNvPicPr>
          <p:nvPr/>
        </p:nvPicPr>
        <p:blipFill>
          <a:blip r:embed="rId3"/>
          <a:stretch>
            <a:fillRect/>
          </a:stretch>
        </p:blipFill>
        <p:spPr>
          <a:xfrm>
            <a:off x="8216009" y="1770676"/>
            <a:ext cx="3877392" cy="3510466"/>
          </a:xfrm>
          <a:prstGeom prst="rect">
            <a:avLst/>
          </a:prstGeom>
        </p:spPr>
      </p:pic>
      <p:sp>
        <p:nvSpPr>
          <p:cNvPr id="3" name="TextBox 2"/>
          <p:cNvSpPr txBox="1"/>
          <p:nvPr/>
        </p:nvSpPr>
        <p:spPr>
          <a:xfrm>
            <a:off x="341163" y="1831984"/>
            <a:ext cx="3560884" cy="3108543"/>
          </a:xfrm>
          <a:prstGeom prst="rect">
            <a:avLst/>
          </a:prstGeom>
          <a:noFill/>
        </p:spPr>
        <p:txBody>
          <a:bodyPr wrap="square" rtlCol="0">
            <a:spAutoFit/>
          </a:bodyPr>
          <a:lstStyle/>
          <a:p>
            <a:pPr algn="ctr"/>
            <a:r>
              <a:rPr lang="en-IE" sz="1300" b="1" dirty="0"/>
              <a:t>Will </a:t>
            </a:r>
            <a:r>
              <a:rPr lang="en-IE" sz="1400" b="1" dirty="0"/>
              <a:t>Technical </a:t>
            </a:r>
            <a:r>
              <a:rPr lang="en-IE" sz="1300" b="1" dirty="0"/>
              <a:t>Graphics have anything to do with other subjects I will be studying?</a:t>
            </a:r>
          </a:p>
          <a:p>
            <a:pPr algn="ctr"/>
            <a:endParaRPr lang="en-IE" sz="1300" b="1" dirty="0"/>
          </a:p>
          <a:p>
            <a:pPr algn="just"/>
            <a:r>
              <a:rPr lang="en-IE" sz="1200" dirty="0"/>
              <a:t>Yes. Technical Graphics will be useful to you in the study of any of the other two technology subjects, Wood Technology and Technology. Many of the skills involved in this subject are also used in the other subjects. Graphics is also related to some of the topics covered in Science and Art/Craft/Design.</a:t>
            </a:r>
          </a:p>
          <a:p>
            <a:pPr algn="just"/>
            <a:r>
              <a:rPr lang="en-IE" sz="1200" dirty="0"/>
              <a:t>More specifically, the subject Technical Graphics has a strong relationship with the Leaving Certificate subject, Design and Communication Graphics. The learning outcomes to be achieved in the Graphics specification provide a strong foundation of the knowledge required for the study of Design and Communication Graphics.</a:t>
            </a:r>
          </a:p>
        </p:txBody>
      </p:sp>
      <p:sp>
        <p:nvSpPr>
          <p:cNvPr id="8" name="TextBox 7"/>
          <p:cNvSpPr txBox="1"/>
          <p:nvPr/>
        </p:nvSpPr>
        <p:spPr>
          <a:xfrm>
            <a:off x="4353174" y="1834044"/>
            <a:ext cx="3604581" cy="3447098"/>
          </a:xfrm>
          <a:prstGeom prst="rect">
            <a:avLst/>
          </a:prstGeom>
          <a:noFill/>
        </p:spPr>
        <p:txBody>
          <a:bodyPr wrap="square" rtlCol="0">
            <a:spAutoFit/>
          </a:bodyPr>
          <a:lstStyle/>
          <a:p>
            <a:pPr algn="ctr"/>
            <a:r>
              <a:rPr lang="en-IE" sz="1300" b="1" dirty="0"/>
              <a:t>What is the </a:t>
            </a:r>
            <a:r>
              <a:rPr lang="en-IE" sz="1400" b="1" dirty="0"/>
              <a:t>Technical </a:t>
            </a:r>
            <a:r>
              <a:rPr lang="en-IE" sz="1300" b="1" dirty="0"/>
              <a:t>Graphics Junior Cycle exam like?</a:t>
            </a:r>
          </a:p>
          <a:p>
            <a:pPr algn="ctr"/>
            <a:endParaRPr lang="en-IE" sz="1200" b="1" dirty="0"/>
          </a:p>
          <a:p>
            <a:pPr algn="just"/>
            <a:r>
              <a:rPr lang="en-IE" sz="1200" dirty="0"/>
              <a:t>The assessment of Technical Graphics for the purposes of the Junior Cycle Profile of Achievement (JCPA) will comprise of:</a:t>
            </a:r>
          </a:p>
          <a:p>
            <a:pPr algn="just"/>
            <a:r>
              <a:rPr lang="en-IE" sz="1200" dirty="0"/>
              <a:t>• two Classroom-Based Assessments; (2nd Year and 3rd Year)</a:t>
            </a:r>
          </a:p>
          <a:p>
            <a:pPr algn="just"/>
            <a:r>
              <a:rPr lang="en-IE" sz="1200" dirty="0"/>
              <a:t>(Communicating through sketching and Graphical presentation skills)</a:t>
            </a:r>
          </a:p>
          <a:p>
            <a:pPr algn="just"/>
            <a:r>
              <a:rPr lang="en-IE" sz="1200" dirty="0"/>
              <a:t>• a project</a:t>
            </a:r>
          </a:p>
          <a:p>
            <a:pPr algn="just"/>
            <a:r>
              <a:rPr lang="en-IE" sz="1200" dirty="0"/>
              <a:t>• a final examination.</a:t>
            </a:r>
          </a:p>
          <a:p>
            <a:pPr algn="just"/>
            <a:r>
              <a:rPr lang="en-IE" sz="1200" dirty="0"/>
              <a:t>Final Assessment: Project 30%</a:t>
            </a:r>
          </a:p>
          <a:p>
            <a:pPr algn="just"/>
            <a:r>
              <a:rPr lang="en-IE" sz="1200" dirty="0"/>
              <a:t>This project will be completed within a four-week window in term two of third year.</a:t>
            </a:r>
          </a:p>
          <a:p>
            <a:pPr algn="just"/>
            <a:r>
              <a:rPr lang="en-IE" sz="1200" dirty="0"/>
              <a:t>Final examination 70%</a:t>
            </a:r>
          </a:p>
          <a:p>
            <a:pPr algn="just"/>
            <a:r>
              <a:rPr lang="en-IE" sz="1200" dirty="0"/>
              <a:t>Two-hour examination set and marked by the State Examinations Commission.</a:t>
            </a:r>
          </a:p>
        </p:txBody>
      </p:sp>
      <p:sp>
        <p:nvSpPr>
          <p:cNvPr id="9" name="TextBox 8"/>
          <p:cNvSpPr txBox="1"/>
          <p:nvPr/>
        </p:nvSpPr>
        <p:spPr>
          <a:xfrm>
            <a:off x="8350967" y="1824290"/>
            <a:ext cx="3524365" cy="3123932"/>
          </a:xfrm>
          <a:prstGeom prst="rect">
            <a:avLst/>
          </a:prstGeom>
          <a:noFill/>
        </p:spPr>
        <p:txBody>
          <a:bodyPr wrap="square" rtlCol="0">
            <a:spAutoFit/>
          </a:bodyPr>
          <a:lstStyle/>
          <a:p>
            <a:pPr algn="ctr"/>
            <a:r>
              <a:rPr lang="en-IE" sz="1300" b="1" dirty="0"/>
              <a:t>Will </a:t>
            </a:r>
            <a:r>
              <a:rPr lang="en-IE" sz="1400" b="1" dirty="0"/>
              <a:t>Technical </a:t>
            </a:r>
            <a:r>
              <a:rPr lang="en-IE" sz="1300" b="1" dirty="0"/>
              <a:t>Graphics be very different after the Junior Cycle?</a:t>
            </a:r>
          </a:p>
          <a:p>
            <a:pPr algn="ctr"/>
            <a:endParaRPr lang="en-IE" sz="1200" b="1" dirty="0"/>
          </a:p>
          <a:p>
            <a:pPr algn="just"/>
            <a:r>
              <a:rPr lang="en-IE" sz="1300" dirty="0"/>
              <a:t>As mentioned earlier the subject </a:t>
            </a:r>
            <a:r>
              <a:rPr lang="en-IE" sz="1400" dirty="0"/>
              <a:t>Technical </a:t>
            </a:r>
            <a:r>
              <a:rPr lang="en-IE" sz="1300" dirty="0"/>
              <a:t>Graphics has a strong relationship with the Leaving Certificate subject, Design and Communication Graphics. D.C.G. also has coursework where the students produce a project worth 40% for the Leaving Cert’. This is a subject that equips the students for many opportunities in third level education. It should be pointed out, that it would be important to have done </a:t>
            </a:r>
            <a:r>
              <a:rPr lang="en-IE" sz="1400" dirty="0"/>
              <a:t>Technical </a:t>
            </a:r>
            <a:r>
              <a:rPr lang="en-IE" sz="1300" dirty="0"/>
              <a:t>Graphics at junior cycle to have the pre-requisite knowledge necessary for D.C.G. at senior cycle.</a:t>
            </a:r>
          </a:p>
        </p:txBody>
      </p:sp>
      <p:sp>
        <p:nvSpPr>
          <p:cNvPr id="10" name="TextBox 9"/>
          <p:cNvSpPr txBox="1"/>
          <p:nvPr/>
        </p:nvSpPr>
        <p:spPr>
          <a:xfrm>
            <a:off x="144226" y="5420954"/>
            <a:ext cx="11627356" cy="1215717"/>
          </a:xfrm>
          <a:prstGeom prst="rect">
            <a:avLst/>
          </a:prstGeom>
          <a:noFill/>
        </p:spPr>
        <p:txBody>
          <a:bodyPr wrap="square" rtlCol="0">
            <a:spAutoFit/>
          </a:bodyPr>
          <a:lstStyle/>
          <a:p>
            <a:pPr algn="ctr"/>
            <a:r>
              <a:rPr lang="en-IE" sz="1300" b="1" dirty="0"/>
              <a:t>Is learning Graphics anything like what I did in primary school?</a:t>
            </a:r>
          </a:p>
          <a:p>
            <a:pPr algn="just"/>
            <a:r>
              <a:rPr lang="en-IE" sz="1200" dirty="0"/>
              <a:t>Junior Cycle Technical Graphics can progress related learning that has taken place at primary level. A number of subjects in the primary curriculum such as Science, Mathematics and Visual Arts refer to the development of problem solving skills, which are key skills for a student of Graphics. Throughout their years at primary school, students engage in various activities that develop their creativity, which lends itself directly to the study of Technical Graphics.</a:t>
            </a:r>
          </a:p>
          <a:p>
            <a:pPr algn="just"/>
            <a:r>
              <a:rPr lang="en-IE" sz="1200" dirty="0"/>
              <a:t>Other Information: To get an overview of how the subject ‘Graphics’ is perceived by industry please open the link below to get the views of Dermot Bannon (Architect) </a:t>
            </a:r>
            <a:r>
              <a:rPr lang="en-IE" sz="1200" dirty="0">
                <a:hlinkClick r:id="rId5"/>
              </a:rPr>
              <a:t>https://www.youtube.com/watch?time_continue=27&amp;v=4263Mj1DWzw&amp;feature=emb_logo</a:t>
            </a:r>
            <a:endParaRPr lang="en-IE" sz="1200" dirty="0"/>
          </a:p>
        </p:txBody>
      </p:sp>
      <p:sp>
        <p:nvSpPr>
          <p:cNvPr id="14" name="TextBox 13"/>
          <p:cNvSpPr txBox="1"/>
          <p:nvPr/>
        </p:nvSpPr>
        <p:spPr>
          <a:xfrm>
            <a:off x="4165594" y="207557"/>
            <a:ext cx="7552814" cy="1585049"/>
          </a:xfrm>
          <a:prstGeom prst="rect">
            <a:avLst/>
          </a:prstGeom>
          <a:noFill/>
        </p:spPr>
        <p:txBody>
          <a:bodyPr wrap="square" rtlCol="0">
            <a:spAutoFit/>
          </a:bodyPr>
          <a:lstStyle/>
          <a:p>
            <a:pPr algn="ctr"/>
            <a:r>
              <a:rPr lang="en-IE" sz="1200" b="1" dirty="0"/>
              <a:t>How can I learn more about Technical Graphics outside of school? </a:t>
            </a:r>
          </a:p>
          <a:p>
            <a:r>
              <a:rPr lang="en-IE" sz="1200" dirty="0"/>
              <a:t>Some of the things you may do are: </a:t>
            </a:r>
          </a:p>
          <a:p>
            <a:pPr marL="285750" indent="-285750">
              <a:buFont typeface="Arial" panose="020B0604020202020204" pitchFamily="34" charset="0"/>
              <a:buChar char="•"/>
            </a:pPr>
            <a:r>
              <a:rPr lang="en-IE" sz="1200" dirty="0"/>
              <a:t>Become aware of how graphic communication is all around us, in the print media, and on television. Watch TV programmes or YouTube clips on building and house design, for example ‘Room to Improve’, ‘Grand Designs’. </a:t>
            </a:r>
          </a:p>
          <a:p>
            <a:pPr marL="285750" indent="-285750">
              <a:buFont typeface="Arial" panose="020B0604020202020204" pitchFamily="34" charset="0"/>
              <a:buChar char="•"/>
            </a:pPr>
            <a:r>
              <a:rPr lang="en-IE" sz="1200" dirty="0"/>
              <a:t>Examine how goods are packaged to see how the skills learned in Technical Graphics can be put to best use.</a:t>
            </a:r>
          </a:p>
          <a:p>
            <a:pPr marL="285750" indent="-285750">
              <a:buFont typeface="Arial" panose="020B0604020202020204" pitchFamily="34" charset="0"/>
              <a:buChar char="•"/>
            </a:pPr>
            <a:r>
              <a:rPr lang="en-IE" sz="1200" dirty="0"/>
              <a:t>Use the internet to find examples of graphic illustration and computer aided design.</a:t>
            </a:r>
          </a:p>
          <a:p>
            <a:pPr marL="285750" indent="-285750">
              <a:buFont typeface="Arial" panose="020B0604020202020204" pitchFamily="34" charset="0"/>
              <a:buChar char="•"/>
            </a:pPr>
            <a:r>
              <a:rPr lang="en-IE" sz="1200" dirty="0"/>
              <a:t>Be alert to examples of shape in nature and in the design of everyday objects, buildings, bridges etc.</a:t>
            </a:r>
          </a:p>
          <a:p>
            <a:endParaRPr lang="en-IE" sz="1300" dirty="0"/>
          </a:p>
        </p:txBody>
      </p:sp>
    </p:spTree>
    <p:extLst>
      <p:ext uri="{BB962C8B-B14F-4D97-AF65-F5344CB8AC3E}">
        <p14:creationId xmlns:p14="http://schemas.microsoft.com/office/powerpoint/2010/main" val="435616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b="1" dirty="0"/>
          </a:p>
        </p:txBody>
      </p:sp>
      <p:pic>
        <p:nvPicPr>
          <p:cNvPr id="9" name="Content Placeholder 8"/>
          <p:cNvPicPr>
            <a:picLocks noGrp="1" noChangeAspect="1"/>
          </p:cNvPicPr>
          <p:nvPr>
            <p:ph idx="1"/>
          </p:nvPr>
        </p:nvPicPr>
        <p:blipFill>
          <a:blip r:embed="rId2"/>
          <a:stretch>
            <a:fillRect/>
          </a:stretch>
        </p:blipFill>
        <p:spPr>
          <a:xfrm>
            <a:off x="4173646" y="3103685"/>
            <a:ext cx="3877392" cy="3718882"/>
          </a:xfrm>
          <a:prstGeom prst="rect">
            <a:avLst/>
          </a:prstGeom>
        </p:spPr>
      </p:pic>
      <p:sp>
        <p:nvSpPr>
          <p:cNvPr id="6" name="TextBox 5"/>
          <p:cNvSpPr txBox="1"/>
          <p:nvPr/>
        </p:nvSpPr>
        <p:spPr>
          <a:xfrm>
            <a:off x="2170967" y="-88584"/>
            <a:ext cx="8839200" cy="861774"/>
          </a:xfrm>
          <a:prstGeom prst="rect">
            <a:avLst/>
          </a:prstGeom>
          <a:noFill/>
        </p:spPr>
        <p:txBody>
          <a:bodyPr wrap="square" rtlCol="0">
            <a:spAutoFit/>
          </a:bodyPr>
          <a:lstStyle/>
          <a:p>
            <a:pPr algn="ctr"/>
            <a:r>
              <a:rPr lang="en-IE" sz="5000" b="1" dirty="0"/>
              <a:t>TECHNOLOGY</a:t>
            </a:r>
            <a:endParaRPr lang="en-IE" sz="5000" dirty="0"/>
          </a:p>
        </p:txBody>
      </p:sp>
      <p:pic>
        <p:nvPicPr>
          <p:cNvPr id="7" name="Picture 6"/>
          <p:cNvPicPr>
            <a:picLocks noChangeAspect="1"/>
          </p:cNvPicPr>
          <p:nvPr/>
        </p:nvPicPr>
        <p:blipFill>
          <a:blip r:embed="rId3"/>
          <a:stretch>
            <a:fillRect/>
          </a:stretch>
        </p:blipFill>
        <p:spPr>
          <a:xfrm>
            <a:off x="1937775" y="591129"/>
            <a:ext cx="10172862" cy="1182823"/>
          </a:xfrm>
          <a:prstGeom prst="rect">
            <a:avLst/>
          </a:prstGeom>
        </p:spPr>
      </p:pic>
      <p:pic>
        <p:nvPicPr>
          <p:cNvPr id="8" name="Picture 7"/>
          <p:cNvPicPr>
            <a:picLocks noChangeAspect="1"/>
          </p:cNvPicPr>
          <p:nvPr/>
        </p:nvPicPr>
        <p:blipFill>
          <a:blip r:embed="rId2"/>
          <a:stretch>
            <a:fillRect/>
          </a:stretch>
        </p:blipFill>
        <p:spPr>
          <a:xfrm>
            <a:off x="109178" y="3103685"/>
            <a:ext cx="3877392" cy="3718882"/>
          </a:xfrm>
          <a:prstGeom prst="rect">
            <a:avLst/>
          </a:prstGeom>
        </p:spPr>
      </p:pic>
      <p:pic>
        <p:nvPicPr>
          <p:cNvPr id="10" name="Picture 9"/>
          <p:cNvPicPr>
            <a:picLocks noChangeAspect="1"/>
          </p:cNvPicPr>
          <p:nvPr/>
        </p:nvPicPr>
        <p:blipFill>
          <a:blip r:embed="rId2"/>
          <a:stretch>
            <a:fillRect/>
          </a:stretch>
        </p:blipFill>
        <p:spPr>
          <a:xfrm>
            <a:off x="8251563" y="3097223"/>
            <a:ext cx="3877392" cy="3718882"/>
          </a:xfrm>
          <a:prstGeom prst="rect">
            <a:avLst/>
          </a:prstGeom>
        </p:spPr>
      </p:pic>
      <p:sp>
        <p:nvSpPr>
          <p:cNvPr id="11" name="Rectangle 10"/>
          <p:cNvSpPr/>
          <p:nvPr/>
        </p:nvSpPr>
        <p:spPr>
          <a:xfrm>
            <a:off x="1980158" y="582078"/>
            <a:ext cx="9973040" cy="1200329"/>
          </a:xfrm>
          <a:prstGeom prst="rect">
            <a:avLst/>
          </a:prstGeom>
        </p:spPr>
        <p:txBody>
          <a:bodyPr wrap="square">
            <a:spAutoFit/>
          </a:bodyPr>
          <a:lstStyle/>
          <a:p>
            <a:pPr algn="just"/>
            <a:r>
              <a:rPr lang="en-IE" b="1" dirty="0"/>
              <a:t>Technology is mainly about using a design process to solve technological problems. In Technology, you will use the design process to work through a task or problem in order to arrive at a solution, which is usually in the form of an artefact or finished product. You will learn how to safely use the tools, materials and equipment necessary to make this product.</a:t>
            </a:r>
          </a:p>
        </p:txBody>
      </p:sp>
      <p:sp>
        <p:nvSpPr>
          <p:cNvPr id="3" name="TextBox 2"/>
          <p:cNvSpPr txBox="1"/>
          <p:nvPr/>
        </p:nvSpPr>
        <p:spPr>
          <a:xfrm>
            <a:off x="320971" y="3191607"/>
            <a:ext cx="3440358" cy="3323987"/>
          </a:xfrm>
          <a:prstGeom prst="rect">
            <a:avLst/>
          </a:prstGeom>
          <a:noFill/>
        </p:spPr>
        <p:txBody>
          <a:bodyPr wrap="square" rtlCol="0">
            <a:spAutoFit/>
          </a:bodyPr>
          <a:lstStyle/>
          <a:p>
            <a:pPr algn="ctr"/>
            <a:r>
              <a:rPr lang="en-IE" sz="1400" b="1" dirty="0"/>
              <a:t>What will I learn in Technology?</a:t>
            </a:r>
          </a:p>
          <a:p>
            <a:pPr algn="ctr"/>
            <a:endParaRPr lang="en-IE" sz="1400" b="1" dirty="0"/>
          </a:p>
          <a:p>
            <a:pPr algn="just"/>
            <a:r>
              <a:rPr lang="en-IE" sz="1400" dirty="0"/>
              <a:t>Some of the things you will learn include:</a:t>
            </a:r>
          </a:p>
          <a:p>
            <a:pPr marL="285750" indent="-285750" algn="just">
              <a:buFont typeface="Arial" panose="020B0604020202020204" pitchFamily="34" charset="0"/>
              <a:buChar char="•"/>
            </a:pPr>
            <a:r>
              <a:rPr lang="en-IE" sz="1400" dirty="0"/>
              <a:t>an understanding and appreciation of design and the design process</a:t>
            </a:r>
          </a:p>
          <a:p>
            <a:pPr marL="285750" indent="-285750" algn="just">
              <a:buFont typeface="Arial" panose="020B0604020202020204" pitchFamily="34" charset="0"/>
              <a:buChar char="•"/>
            </a:pPr>
            <a:r>
              <a:rPr lang="en-IE" sz="1400" dirty="0"/>
              <a:t>how to use the tools and equipment necessary to complete projects in a safe manner </a:t>
            </a:r>
          </a:p>
          <a:p>
            <a:pPr marL="285750" indent="-285750" algn="just">
              <a:buFont typeface="Arial" panose="020B0604020202020204" pitchFamily="34" charset="0"/>
              <a:buChar char="•"/>
            </a:pPr>
            <a:r>
              <a:rPr lang="en-IE" sz="1400" dirty="0"/>
              <a:t>an understanding of different materials, their properties and how best to work with these materials, i.e. wood, metals and plastics</a:t>
            </a:r>
          </a:p>
          <a:p>
            <a:pPr marL="285750" indent="-285750" algn="just">
              <a:buFont typeface="Arial" panose="020B0604020202020204" pitchFamily="34" charset="0"/>
              <a:buChar char="•"/>
            </a:pPr>
            <a:r>
              <a:rPr lang="en-IE" sz="1400" dirty="0"/>
              <a:t>how to use electronic components to build simple circuits for use in tasks and projects e.g. running mechanical toys.</a:t>
            </a:r>
          </a:p>
        </p:txBody>
      </p:sp>
      <p:sp>
        <p:nvSpPr>
          <p:cNvPr id="4" name="TextBox 3"/>
          <p:cNvSpPr txBox="1"/>
          <p:nvPr/>
        </p:nvSpPr>
        <p:spPr>
          <a:xfrm>
            <a:off x="4412273" y="3186949"/>
            <a:ext cx="3367454" cy="3539430"/>
          </a:xfrm>
          <a:prstGeom prst="rect">
            <a:avLst/>
          </a:prstGeom>
          <a:noFill/>
        </p:spPr>
        <p:txBody>
          <a:bodyPr wrap="square" rtlCol="0">
            <a:spAutoFit/>
          </a:bodyPr>
          <a:lstStyle/>
          <a:p>
            <a:pPr algn="ctr"/>
            <a:r>
              <a:rPr lang="en-IE" sz="1400" b="1" dirty="0"/>
              <a:t>How will I learn Technology in school?</a:t>
            </a:r>
          </a:p>
          <a:p>
            <a:pPr algn="ctr"/>
            <a:endParaRPr lang="en-IE" sz="1400" b="1" dirty="0"/>
          </a:p>
          <a:p>
            <a:pPr algn="just"/>
            <a:r>
              <a:rPr lang="en-IE" sz="1400" dirty="0"/>
              <a:t>Some of the things you may do with your teacher and your classmates are:</a:t>
            </a:r>
          </a:p>
          <a:p>
            <a:pPr marL="285750" indent="-285750" algn="just">
              <a:buFont typeface="Arial" panose="020B0604020202020204" pitchFamily="34" charset="0"/>
              <a:buChar char="•"/>
            </a:pPr>
            <a:r>
              <a:rPr lang="en-IE" sz="1400" dirty="0"/>
              <a:t>investigate the role of technology in the world we live in</a:t>
            </a:r>
          </a:p>
          <a:p>
            <a:pPr marL="285750" indent="-285750" algn="just">
              <a:buFont typeface="Arial" panose="020B0604020202020204" pitchFamily="34" charset="0"/>
              <a:buChar char="•"/>
            </a:pPr>
            <a:r>
              <a:rPr lang="en-IE" sz="1400" dirty="0"/>
              <a:t>use tools and equipment in a safe manner</a:t>
            </a:r>
          </a:p>
          <a:p>
            <a:pPr marL="285750" indent="-285750" algn="just">
              <a:buFont typeface="Arial" panose="020B0604020202020204" pitchFamily="34" charset="0"/>
              <a:buChar char="•"/>
            </a:pPr>
            <a:r>
              <a:rPr lang="en-IE" sz="1400" dirty="0"/>
              <a:t>learn how to identify a range of different materials and their properties</a:t>
            </a:r>
          </a:p>
          <a:p>
            <a:pPr marL="285750" indent="-285750" algn="just">
              <a:buFont typeface="Arial" panose="020B0604020202020204" pitchFamily="34" charset="0"/>
              <a:buChar char="•"/>
            </a:pPr>
            <a:r>
              <a:rPr lang="en-IE" sz="1400" dirty="0"/>
              <a:t>use the design process to find a technological solution to a problem</a:t>
            </a:r>
          </a:p>
          <a:p>
            <a:pPr marL="285750" indent="-285750" algn="just">
              <a:buFont typeface="Arial" panose="020B0604020202020204" pitchFamily="34" charset="0"/>
              <a:buChar char="•"/>
            </a:pPr>
            <a:r>
              <a:rPr lang="en-IE" sz="1400" dirty="0"/>
              <a:t>communicate your ideas using sketches and design drawings</a:t>
            </a:r>
          </a:p>
          <a:p>
            <a:pPr marL="285750" indent="-285750" algn="just">
              <a:buFont typeface="Arial" panose="020B0604020202020204" pitchFamily="34" charset="0"/>
              <a:buChar char="•"/>
            </a:pPr>
            <a:r>
              <a:rPr lang="en-IE" sz="1400" dirty="0"/>
              <a:t>learn about mechanisms such as gears and how they work.</a:t>
            </a:r>
          </a:p>
        </p:txBody>
      </p:sp>
      <p:sp>
        <p:nvSpPr>
          <p:cNvPr id="5" name="TextBox 4"/>
          <p:cNvSpPr txBox="1"/>
          <p:nvPr/>
        </p:nvSpPr>
        <p:spPr>
          <a:xfrm>
            <a:off x="8427320" y="3186949"/>
            <a:ext cx="3525878" cy="2677656"/>
          </a:xfrm>
          <a:prstGeom prst="rect">
            <a:avLst/>
          </a:prstGeom>
          <a:noFill/>
        </p:spPr>
        <p:txBody>
          <a:bodyPr wrap="square" rtlCol="0">
            <a:spAutoFit/>
          </a:bodyPr>
          <a:lstStyle/>
          <a:p>
            <a:pPr algn="ctr"/>
            <a:r>
              <a:rPr lang="en-IE" sz="1400" b="1" dirty="0"/>
              <a:t>How will Technology be useful to me?</a:t>
            </a:r>
          </a:p>
          <a:p>
            <a:pPr algn="ctr"/>
            <a:endParaRPr lang="en-IE" sz="1400" b="1" dirty="0"/>
          </a:p>
          <a:p>
            <a:pPr algn="just"/>
            <a:r>
              <a:rPr lang="en-IE" sz="1400" dirty="0"/>
              <a:t>Technology will help you to solve many technological problems you may experience in your every day life. This subject teaches you to think about a problem and then use your knowledge and skills to design a solution to that problem. It will also teach you skills in the use of basic tools and equipment. You will also be able to identify many different types of materials and have a basic understanding of electronic circuits and gear systems.</a:t>
            </a:r>
          </a:p>
        </p:txBody>
      </p:sp>
      <p:pic>
        <p:nvPicPr>
          <p:cNvPr id="12" name="Picture 11"/>
          <p:cNvPicPr>
            <a:picLocks noChangeAspect="1"/>
          </p:cNvPicPr>
          <p:nvPr/>
        </p:nvPicPr>
        <p:blipFill>
          <a:blip r:embed="rId4"/>
          <a:stretch>
            <a:fillRect/>
          </a:stretch>
        </p:blipFill>
        <p:spPr>
          <a:xfrm>
            <a:off x="480981" y="1834559"/>
            <a:ext cx="5676615" cy="1172938"/>
          </a:xfrm>
          <a:prstGeom prst="rect">
            <a:avLst/>
          </a:prstGeom>
        </p:spPr>
      </p:pic>
      <p:pic>
        <p:nvPicPr>
          <p:cNvPr id="13" name="Picture 12"/>
          <p:cNvPicPr>
            <a:picLocks noChangeAspect="1"/>
          </p:cNvPicPr>
          <p:nvPr/>
        </p:nvPicPr>
        <p:blipFill>
          <a:blip r:embed="rId5"/>
          <a:stretch>
            <a:fillRect/>
          </a:stretch>
        </p:blipFill>
        <p:spPr>
          <a:xfrm>
            <a:off x="6258763" y="1846856"/>
            <a:ext cx="5675868" cy="1160641"/>
          </a:xfrm>
          <a:prstGeom prst="rect">
            <a:avLst/>
          </a:prstGeom>
        </p:spPr>
      </p:pic>
      <p:sp>
        <p:nvSpPr>
          <p:cNvPr id="14" name="TextBox 13"/>
          <p:cNvSpPr txBox="1"/>
          <p:nvPr/>
        </p:nvSpPr>
        <p:spPr>
          <a:xfrm>
            <a:off x="559254" y="1826104"/>
            <a:ext cx="5515322" cy="1117294"/>
          </a:xfrm>
          <a:prstGeom prst="rect">
            <a:avLst/>
          </a:prstGeom>
          <a:noFill/>
        </p:spPr>
        <p:txBody>
          <a:bodyPr wrap="square" rtlCol="0">
            <a:spAutoFit/>
          </a:bodyPr>
          <a:lstStyle/>
          <a:p>
            <a:pPr marL="6350" indent="-6350">
              <a:lnSpc>
                <a:spcPct val="111000"/>
              </a:lnSpc>
            </a:pPr>
            <a:r>
              <a:rPr lang="en-IE" sz="1200" b="1" dirty="0">
                <a:solidFill>
                  <a:srgbClr val="000000"/>
                </a:solidFill>
                <a:latin typeface="Arial" panose="020B0604020202020204" pitchFamily="34" charset="0"/>
                <a:ea typeface="Calibri" panose="020F0502020204030204" pitchFamily="34" charset="0"/>
                <a:cs typeface="Arial" panose="020B0604020202020204" pitchFamily="34" charset="0"/>
              </a:rPr>
              <a:t>The study of Technology at junior cycle aims to: </a:t>
            </a:r>
          </a:p>
          <a:p>
            <a:pPr marL="342900" lvl="0" indent="-342900" fontAlgn="base">
              <a:lnSpc>
                <a:spcPct val="111000"/>
              </a:lnSpc>
              <a:buClr>
                <a:srgbClr val="000000"/>
              </a:buClr>
              <a:buSzPts val="1100"/>
              <a:buFont typeface="Arial" panose="020B0604020202020204" pitchFamily="34" charset="0"/>
              <a:buChar char="•"/>
            </a:pPr>
            <a:r>
              <a:rPr lang="en-IE" sz="1200" dirty="0">
                <a:solidFill>
                  <a:srgbClr val="000000"/>
                </a:solidFill>
                <a:uFill>
                  <a:solidFill>
                    <a:srgbClr val="000000"/>
                  </a:solidFill>
                </a:uFill>
                <a:ea typeface="Arial" panose="020B0604020202020204" pitchFamily="34" charset="0"/>
                <a:cs typeface="Arial" panose="020B0604020202020204" pitchFamily="34" charset="0"/>
              </a:rPr>
              <a:t>Enable students to develop the necessary conceptual understanding, disciplinary skills and subject knowledge to investigate and solve real-life problems. </a:t>
            </a:r>
          </a:p>
          <a:p>
            <a:pPr marL="342900" lvl="0" indent="-342900" fontAlgn="base">
              <a:lnSpc>
                <a:spcPct val="111000"/>
              </a:lnSpc>
              <a:buClr>
                <a:srgbClr val="000000"/>
              </a:buClr>
              <a:buSzPts val="1100"/>
              <a:buFont typeface="Arial" panose="020B0604020202020204" pitchFamily="34" charset="0"/>
              <a:buChar char="•"/>
            </a:pPr>
            <a:r>
              <a:rPr lang="en-IE" sz="1200" dirty="0">
                <a:solidFill>
                  <a:srgbClr val="000000"/>
                </a:solidFill>
                <a:uFill>
                  <a:solidFill>
                    <a:srgbClr val="000000"/>
                  </a:solidFill>
                </a:uFill>
                <a:ea typeface="Arial" panose="020B0604020202020204" pitchFamily="34" charset="0"/>
                <a:cs typeface="Arial" panose="020B0604020202020204" pitchFamily="34" charset="0"/>
              </a:rPr>
              <a:t>Promote the enjoyment of the study of the subject while developing a curiosity about the technological world, </a:t>
            </a:r>
          </a:p>
        </p:txBody>
      </p:sp>
      <p:sp>
        <p:nvSpPr>
          <p:cNvPr id="15" name="TextBox 14"/>
          <p:cNvSpPr txBox="1"/>
          <p:nvPr/>
        </p:nvSpPr>
        <p:spPr>
          <a:xfrm>
            <a:off x="6258762" y="1855950"/>
            <a:ext cx="5499533" cy="1158009"/>
          </a:xfrm>
          <a:prstGeom prst="rect">
            <a:avLst/>
          </a:prstGeom>
          <a:noFill/>
        </p:spPr>
        <p:txBody>
          <a:bodyPr wrap="square" rtlCol="0">
            <a:spAutoFit/>
          </a:bodyPr>
          <a:lstStyle/>
          <a:p>
            <a:pPr marL="342900" lvl="0" indent="-342900" fontAlgn="base">
              <a:lnSpc>
                <a:spcPct val="111000"/>
              </a:lnSpc>
              <a:spcAft>
                <a:spcPts val="150"/>
              </a:spcAft>
              <a:buClr>
                <a:srgbClr val="000000"/>
              </a:buClr>
              <a:buSzPts val="1100"/>
              <a:buFont typeface="Arial" panose="020B0604020202020204" pitchFamily="34" charset="0"/>
              <a:buChar char="•"/>
            </a:pPr>
            <a:r>
              <a:rPr lang="en-IE" sz="1200" dirty="0">
                <a:solidFill>
                  <a:srgbClr val="000000"/>
                </a:solidFill>
                <a:uFill>
                  <a:solidFill>
                    <a:srgbClr val="000000"/>
                  </a:solidFill>
                </a:uFill>
                <a:ea typeface="Arial" panose="020B0604020202020204" pitchFamily="34" charset="0"/>
                <a:cs typeface="Arial" panose="020B0604020202020204" pitchFamily="34" charset="0"/>
              </a:rPr>
              <a:t>Develop the ability of students to generate and evolve their ideas through an interactive process and communicate through appropriate media. </a:t>
            </a:r>
          </a:p>
          <a:p>
            <a:pPr marL="342900" lvl="0" indent="-342900" fontAlgn="base">
              <a:lnSpc>
                <a:spcPct val="111000"/>
              </a:lnSpc>
              <a:spcAft>
                <a:spcPts val="150"/>
              </a:spcAft>
              <a:buClr>
                <a:srgbClr val="000000"/>
              </a:buClr>
              <a:buSzPts val="1100"/>
              <a:buFont typeface="Arial" panose="020B0604020202020204" pitchFamily="34" charset="0"/>
              <a:buChar char="•"/>
            </a:pPr>
            <a:r>
              <a:rPr lang="en-IE" sz="1200" dirty="0">
                <a:solidFill>
                  <a:srgbClr val="000000"/>
                </a:solidFill>
                <a:uFill>
                  <a:solidFill>
                    <a:srgbClr val="000000"/>
                  </a:solidFill>
                </a:uFill>
                <a:ea typeface="Arial" panose="020B0604020202020204" pitchFamily="34" charset="0"/>
                <a:cs typeface="Arial" panose="020B0604020202020204" pitchFamily="34" charset="0"/>
              </a:rPr>
              <a:t>Develop students’ resilience through constructive critique and support their learning in a ‘safe failure’ environment. </a:t>
            </a:r>
          </a:p>
          <a:p>
            <a:pPr marL="342900" lvl="0" indent="-342900" fontAlgn="base">
              <a:lnSpc>
                <a:spcPct val="111000"/>
              </a:lnSpc>
              <a:spcAft>
                <a:spcPts val="0"/>
              </a:spcAft>
              <a:buClr>
                <a:srgbClr val="000000"/>
              </a:buClr>
              <a:buSzPts val="1100"/>
              <a:buFont typeface="Arial" panose="020B0604020202020204" pitchFamily="34" charset="0"/>
              <a:buChar char="•"/>
            </a:pPr>
            <a:r>
              <a:rPr lang="en-IE" sz="1200" dirty="0">
                <a:solidFill>
                  <a:srgbClr val="000000"/>
                </a:solidFill>
                <a:uFill>
                  <a:solidFill>
                    <a:srgbClr val="000000"/>
                  </a:solidFill>
                </a:uFill>
                <a:ea typeface="Arial" panose="020B0604020202020204" pitchFamily="34" charset="0"/>
                <a:cs typeface="Arial" panose="020B0604020202020204" pitchFamily="34" charset="0"/>
              </a:rPr>
              <a:t>Encourage a disposition of enquiry, innovation, creativity, and self-efficacy.</a:t>
            </a:r>
            <a:endParaRPr lang="en-IE" sz="1200" dirty="0"/>
          </a:p>
        </p:txBody>
      </p:sp>
    </p:spTree>
    <p:extLst>
      <p:ext uri="{BB962C8B-B14F-4D97-AF65-F5344CB8AC3E}">
        <p14:creationId xmlns:p14="http://schemas.microsoft.com/office/powerpoint/2010/main" val="2204857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5" name="Content Placeholder 4"/>
          <p:cNvPicPr>
            <a:picLocks noGrp="1" noChangeAspect="1"/>
          </p:cNvPicPr>
          <p:nvPr>
            <p:ph idx="1"/>
          </p:nvPr>
        </p:nvPicPr>
        <p:blipFill>
          <a:blip r:embed="rId2"/>
          <a:stretch>
            <a:fillRect/>
          </a:stretch>
        </p:blipFill>
        <p:spPr>
          <a:xfrm>
            <a:off x="4153396" y="1718934"/>
            <a:ext cx="3877392" cy="3718882"/>
          </a:xfrm>
          <a:prstGeom prst="rect">
            <a:avLst/>
          </a:prstGeom>
        </p:spPr>
      </p:pic>
      <p:pic>
        <p:nvPicPr>
          <p:cNvPr id="4" name="Picture 3"/>
          <p:cNvPicPr>
            <a:picLocks noChangeAspect="1"/>
          </p:cNvPicPr>
          <p:nvPr/>
        </p:nvPicPr>
        <p:blipFill>
          <a:blip r:embed="rId2"/>
          <a:stretch>
            <a:fillRect/>
          </a:stretch>
        </p:blipFill>
        <p:spPr>
          <a:xfrm>
            <a:off x="157122" y="1690688"/>
            <a:ext cx="3877392" cy="3718882"/>
          </a:xfrm>
          <a:prstGeom prst="rect">
            <a:avLst/>
          </a:prstGeom>
        </p:spPr>
      </p:pic>
      <p:pic>
        <p:nvPicPr>
          <p:cNvPr id="6" name="Picture 5"/>
          <p:cNvPicPr>
            <a:picLocks noChangeAspect="1"/>
          </p:cNvPicPr>
          <p:nvPr/>
        </p:nvPicPr>
        <p:blipFill>
          <a:blip r:embed="rId2"/>
          <a:stretch>
            <a:fillRect/>
          </a:stretch>
        </p:blipFill>
        <p:spPr>
          <a:xfrm>
            <a:off x="8149670" y="1718934"/>
            <a:ext cx="3877392" cy="3718882"/>
          </a:xfrm>
          <a:prstGeom prst="rect">
            <a:avLst/>
          </a:prstGeom>
        </p:spPr>
      </p:pic>
      <p:pic>
        <p:nvPicPr>
          <p:cNvPr id="7" name="Picture 6"/>
          <p:cNvPicPr>
            <a:picLocks noChangeAspect="1"/>
          </p:cNvPicPr>
          <p:nvPr/>
        </p:nvPicPr>
        <p:blipFill>
          <a:blip r:embed="rId3"/>
          <a:stretch>
            <a:fillRect/>
          </a:stretch>
        </p:blipFill>
        <p:spPr>
          <a:xfrm>
            <a:off x="157122" y="5539122"/>
            <a:ext cx="11869941" cy="1261981"/>
          </a:xfrm>
          <a:prstGeom prst="rect">
            <a:avLst/>
          </a:prstGeom>
        </p:spPr>
      </p:pic>
      <p:sp>
        <p:nvSpPr>
          <p:cNvPr id="3" name="TextBox 2"/>
          <p:cNvSpPr txBox="1"/>
          <p:nvPr/>
        </p:nvSpPr>
        <p:spPr>
          <a:xfrm>
            <a:off x="355422" y="1820240"/>
            <a:ext cx="3480792" cy="2246769"/>
          </a:xfrm>
          <a:prstGeom prst="rect">
            <a:avLst/>
          </a:prstGeom>
          <a:noFill/>
        </p:spPr>
        <p:txBody>
          <a:bodyPr wrap="square" rtlCol="0">
            <a:spAutoFit/>
          </a:bodyPr>
          <a:lstStyle/>
          <a:p>
            <a:pPr algn="ctr"/>
            <a:r>
              <a:rPr lang="en-IE" sz="1400" b="1" dirty="0"/>
              <a:t>Will Technology have anything to do with other subjects I will be studying?</a:t>
            </a:r>
          </a:p>
          <a:p>
            <a:pPr algn="ctr"/>
            <a:endParaRPr lang="en-IE" sz="1400" b="1" dirty="0"/>
          </a:p>
          <a:p>
            <a:r>
              <a:rPr lang="en-IE" sz="1400" dirty="0"/>
              <a:t>Yes. Technology is closely related to the other three technology subjects; Materials Technology Wood, Metalwork and Technical Graphics. All the technology subjects involve practical skills, drawing skills and theory. Junior Cert. Science and Home Economics also have links with Technology.</a:t>
            </a:r>
          </a:p>
        </p:txBody>
      </p:sp>
      <p:sp>
        <p:nvSpPr>
          <p:cNvPr id="8" name="TextBox 7"/>
          <p:cNvSpPr txBox="1"/>
          <p:nvPr/>
        </p:nvSpPr>
        <p:spPr>
          <a:xfrm>
            <a:off x="4325800" y="1820240"/>
            <a:ext cx="3480792" cy="2853473"/>
          </a:xfrm>
          <a:prstGeom prst="rect">
            <a:avLst/>
          </a:prstGeom>
          <a:noFill/>
        </p:spPr>
        <p:txBody>
          <a:bodyPr wrap="square" rtlCol="0">
            <a:spAutoFit/>
          </a:bodyPr>
          <a:lstStyle/>
          <a:p>
            <a:pPr algn="ctr"/>
            <a:r>
              <a:rPr lang="en-IE" sz="1400" b="1" dirty="0"/>
              <a:t>What is the Technology Junior Cycle exam like?</a:t>
            </a:r>
          </a:p>
          <a:p>
            <a:pPr algn="ctr"/>
            <a:endParaRPr lang="en-IE" sz="1400" b="1" dirty="0"/>
          </a:p>
          <a:p>
            <a:pPr marL="5080" indent="-6350" algn="just">
              <a:lnSpc>
                <a:spcPct val="109000"/>
              </a:lnSpc>
              <a:spcAft>
                <a:spcPts val="105"/>
              </a:spcAft>
            </a:pPr>
            <a:r>
              <a:rPr lang="en-IE" sz="1400" dirty="0">
                <a:solidFill>
                  <a:srgbClr val="181717"/>
                </a:solidFill>
                <a:ea typeface="Times New Roman" panose="02020603050405020304" pitchFamily="18" charset="0"/>
                <a:cs typeface="Arial" panose="020B0604020202020204" pitchFamily="34" charset="0"/>
              </a:rPr>
              <a:t>Technology is assessed at a common level. On completion of the Classroom-Based</a:t>
            </a:r>
          </a:p>
          <a:p>
            <a:pPr marL="5080" indent="-6350" algn="just">
              <a:lnSpc>
                <a:spcPct val="109000"/>
              </a:lnSpc>
              <a:spcAft>
                <a:spcPts val="2265"/>
              </a:spcAft>
            </a:pPr>
            <a:r>
              <a:rPr lang="en-IE" sz="1400" dirty="0">
                <a:solidFill>
                  <a:srgbClr val="181717"/>
                </a:solidFill>
                <a:ea typeface="Times New Roman" panose="02020603050405020304" pitchFamily="18" charset="0"/>
                <a:cs typeface="Arial" panose="020B0604020202020204" pitchFamily="34" charset="0"/>
              </a:rPr>
              <a:t>Assessments, students undertake a project. The project is completed after the second CBA in third year. The brief for the project is set and marked by the State Examinations Commission (SEC). The project accounts for </a:t>
            </a:r>
            <a:r>
              <a:rPr lang="en-IE" sz="1400" b="1" dirty="0">
                <a:solidFill>
                  <a:srgbClr val="181717"/>
                </a:solidFill>
                <a:ea typeface="Times New Roman" panose="02020603050405020304" pitchFamily="18" charset="0"/>
                <a:cs typeface="Arial" panose="020B0604020202020204" pitchFamily="34" charset="0"/>
              </a:rPr>
              <a:t>70% </a:t>
            </a:r>
            <a:r>
              <a:rPr lang="en-IE" sz="1400" dirty="0">
                <a:solidFill>
                  <a:srgbClr val="181717"/>
                </a:solidFill>
                <a:ea typeface="Times New Roman" panose="02020603050405020304" pitchFamily="18" charset="0"/>
                <a:cs typeface="Arial" panose="020B0604020202020204" pitchFamily="34" charset="0"/>
              </a:rPr>
              <a:t>of the final SEC grade with the written examination accounting for the other </a:t>
            </a:r>
            <a:r>
              <a:rPr lang="en-IE" sz="1400" b="1" dirty="0">
                <a:solidFill>
                  <a:srgbClr val="181717"/>
                </a:solidFill>
                <a:ea typeface="Times New Roman" panose="02020603050405020304" pitchFamily="18" charset="0"/>
                <a:cs typeface="Arial" panose="020B0604020202020204" pitchFamily="34" charset="0"/>
              </a:rPr>
              <a:t>30%</a:t>
            </a:r>
            <a:r>
              <a:rPr lang="en-IE" sz="1400" dirty="0">
                <a:solidFill>
                  <a:srgbClr val="181717"/>
                </a:solidFill>
                <a:ea typeface="Times New Roman" panose="02020603050405020304" pitchFamily="18" charset="0"/>
                <a:cs typeface="Arial" panose="020B0604020202020204" pitchFamily="34" charset="0"/>
              </a:rPr>
              <a:t>.</a:t>
            </a:r>
          </a:p>
        </p:txBody>
      </p:sp>
      <p:sp>
        <p:nvSpPr>
          <p:cNvPr id="9" name="TextBox 8"/>
          <p:cNvSpPr txBox="1"/>
          <p:nvPr/>
        </p:nvSpPr>
        <p:spPr>
          <a:xfrm>
            <a:off x="8369469" y="1820240"/>
            <a:ext cx="3437793" cy="2587631"/>
          </a:xfrm>
          <a:prstGeom prst="rect">
            <a:avLst/>
          </a:prstGeom>
          <a:noFill/>
        </p:spPr>
        <p:txBody>
          <a:bodyPr wrap="square" rtlCol="0">
            <a:spAutoFit/>
          </a:bodyPr>
          <a:lstStyle/>
          <a:p>
            <a:pPr algn="ctr"/>
            <a:r>
              <a:rPr lang="en-IE" sz="1400" b="1" dirty="0"/>
              <a:t>Will Technology be very different after the Junior Cycle?</a:t>
            </a:r>
          </a:p>
          <a:p>
            <a:pPr marL="14605" indent="-6350" algn="ctr">
              <a:lnSpc>
                <a:spcPct val="107000"/>
              </a:lnSpc>
              <a:spcAft>
                <a:spcPts val="40"/>
              </a:spcAft>
            </a:pPr>
            <a:endParaRPr lang="en-IE" sz="1400" b="1" kern="0" dirty="0">
              <a:ea typeface="Times New Roman" panose="02020603050405020304" pitchFamily="18" charset="0"/>
            </a:endParaRPr>
          </a:p>
          <a:p>
            <a:pPr marL="14605" indent="-6350">
              <a:lnSpc>
                <a:spcPct val="107000"/>
              </a:lnSpc>
              <a:spcAft>
                <a:spcPts val="40"/>
              </a:spcAft>
            </a:pPr>
            <a:r>
              <a:rPr lang="en-IE" sz="1400" kern="0" dirty="0">
                <a:ea typeface="Times New Roman" panose="02020603050405020304" pitchFamily="18" charset="0"/>
              </a:rPr>
              <a:t>Leaving Certificate Technology follows on from Junior Certificate Technology and has  been introduced in some schools. It builds on many of the topics covered in Junior Cycle and deals with them in a much more detailed way. Project work is also part of these examinations at Leaving Certificate level. </a:t>
            </a:r>
          </a:p>
        </p:txBody>
      </p:sp>
      <p:sp>
        <p:nvSpPr>
          <p:cNvPr id="10" name="TextBox 9"/>
          <p:cNvSpPr txBox="1"/>
          <p:nvPr/>
        </p:nvSpPr>
        <p:spPr>
          <a:xfrm>
            <a:off x="355422" y="5585336"/>
            <a:ext cx="11496609" cy="1169551"/>
          </a:xfrm>
          <a:prstGeom prst="rect">
            <a:avLst/>
          </a:prstGeom>
          <a:noFill/>
        </p:spPr>
        <p:txBody>
          <a:bodyPr wrap="square" rtlCol="0">
            <a:spAutoFit/>
          </a:bodyPr>
          <a:lstStyle/>
          <a:p>
            <a:pPr algn="ctr"/>
            <a:r>
              <a:rPr lang="en-IE" sz="1400" b="1" dirty="0"/>
              <a:t>Is learning Technology anything like what I did in primary school?</a:t>
            </a:r>
          </a:p>
          <a:p>
            <a:r>
              <a:rPr lang="en-IE" sz="1400" dirty="0"/>
              <a:t>In Junior Cycle Technology you will build upon some of the work you did in Maths in primary school, i.e. in Technology you will be working out problems and reading measurements on drawings. You will also be able to use many of the things you learned in Science in primary school. For example, you will have learned about various materials and where they are used. You will also have designed and made things in order to solve problems. All this learning will be useful in Technology.</a:t>
            </a:r>
            <a:endParaRPr lang="en-IE" sz="1400" b="1" dirty="0"/>
          </a:p>
        </p:txBody>
      </p:sp>
    </p:spTree>
    <p:extLst>
      <p:ext uri="{BB962C8B-B14F-4D97-AF65-F5344CB8AC3E}">
        <p14:creationId xmlns:p14="http://schemas.microsoft.com/office/powerpoint/2010/main" val="3216474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5109" y="215495"/>
            <a:ext cx="10515600" cy="1325563"/>
          </a:xfrm>
        </p:spPr>
        <p:txBody>
          <a:bodyPr/>
          <a:lstStyle/>
          <a:p>
            <a:r>
              <a:rPr lang="en-IE" b="1" dirty="0"/>
              <a:t>How to Choose?</a:t>
            </a:r>
          </a:p>
        </p:txBody>
      </p:sp>
      <p:sp>
        <p:nvSpPr>
          <p:cNvPr id="3" name="Content Placeholder 2"/>
          <p:cNvSpPr>
            <a:spLocks noGrp="1"/>
          </p:cNvSpPr>
          <p:nvPr>
            <p:ph idx="1"/>
          </p:nvPr>
        </p:nvSpPr>
        <p:spPr>
          <a:xfrm>
            <a:off x="5074646" y="2453423"/>
            <a:ext cx="6281873" cy="5788114"/>
          </a:xfrm>
        </p:spPr>
        <p:txBody>
          <a:bodyPr>
            <a:normAutofit/>
          </a:bodyPr>
          <a:lstStyle/>
          <a:p>
            <a:pPr marL="285750" indent="-285750">
              <a:buFont typeface="Arial" panose="020B0604020202020204" pitchFamily="34" charset="0"/>
              <a:buChar char="•"/>
            </a:pPr>
            <a:r>
              <a:rPr lang="en-IE" sz="2000" dirty="0"/>
              <a:t>While there is no ‘easy’ subject at second level, there are many benefits to each subject on offer.</a:t>
            </a:r>
          </a:p>
          <a:p>
            <a:pPr marL="285750" indent="-285750">
              <a:buFont typeface="Arial" panose="020B0604020202020204" pitchFamily="34" charset="0"/>
              <a:buChar char="•"/>
            </a:pPr>
            <a:r>
              <a:rPr lang="en-IE" sz="2000" dirty="0"/>
              <a:t>It is important to do some research on each subject.</a:t>
            </a:r>
          </a:p>
          <a:p>
            <a:pPr marL="285750" indent="-285750">
              <a:buFont typeface="Arial" panose="020B0604020202020204" pitchFamily="34" charset="0"/>
              <a:buChar char="•"/>
            </a:pPr>
            <a:r>
              <a:rPr lang="en-IE" sz="2000" dirty="0"/>
              <a:t>Speak to older siblings or family members about their subject choices.</a:t>
            </a:r>
          </a:p>
          <a:p>
            <a:pPr marL="285750" indent="-285750">
              <a:buFont typeface="Arial" panose="020B0604020202020204" pitchFamily="34" charset="0"/>
              <a:buChar char="•"/>
            </a:pPr>
            <a:r>
              <a:rPr lang="en-IE" sz="2000" dirty="0"/>
              <a:t>When you choose your subjects try and plan to your strengths … Ask yourself:</a:t>
            </a:r>
          </a:p>
          <a:p>
            <a:pPr marL="742950" lvl="1" indent="-285750">
              <a:buFont typeface="Arial" panose="020B0604020202020204" pitchFamily="34" charset="0"/>
              <a:buChar char="•"/>
            </a:pPr>
            <a:r>
              <a:rPr lang="en-IE" sz="2000" dirty="0"/>
              <a:t>What are you good at?</a:t>
            </a:r>
          </a:p>
          <a:p>
            <a:pPr marL="742950" lvl="1" indent="-285750">
              <a:buFont typeface="Arial" panose="020B0604020202020204" pitchFamily="34" charset="0"/>
              <a:buChar char="•"/>
            </a:pPr>
            <a:r>
              <a:rPr lang="en-IE" sz="2000" dirty="0"/>
              <a:t>How do you like to learn?</a:t>
            </a:r>
          </a:p>
          <a:p>
            <a:pPr marL="285750" indent="-285750">
              <a:buFont typeface="Arial" panose="020B0604020202020204" pitchFamily="34" charset="0"/>
              <a:buChar char="•"/>
            </a:pPr>
            <a:r>
              <a:rPr lang="en-IE" sz="2000" dirty="0"/>
              <a:t>Are you more practical for example, or artistic or musical?</a:t>
            </a:r>
          </a:p>
          <a:p>
            <a:pPr marL="285750" indent="-285750">
              <a:buFont typeface="Arial" panose="020B0604020202020204" pitchFamily="34" charset="0"/>
              <a:buChar char="•"/>
            </a:pPr>
            <a:r>
              <a:rPr lang="en-IE" sz="2000" dirty="0"/>
              <a:t>If you enjoy a subject, you will be happy to spend time and energy studying it and perfecting it.</a:t>
            </a:r>
          </a:p>
          <a:p>
            <a:endParaRPr lang="en-IE" dirty="0"/>
          </a:p>
        </p:txBody>
      </p:sp>
      <p:pic>
        <p:nvPicPr>
          <p:cNvPr id="4" name="Picture 3"/>
          <p:cNvPicPr>
            <a:picLocks noChangeAspect="1"/>
          </p:cNvPicPr>
          <p:nvPr/>
        </p:nvPicPr>
        <p:blipFill>
          <a:blip r:embed="rId2"/>
          <a:stretch>
            <a:fillRect/>
          </a:stretch>
        </p:blipFill>
        <p:spPr>
          <a:xfrm>
            <a:off x="0" y="4466492"/>
            <a:ext cx="4793064" cy="2391508"/>
          </a:xfrm>
          <a:prstGeom prst="rect">
            <a:avLst/>
          </a:prstGeom>
        </p:spPr>
      </p:pic>
      <p:pic>
        <p:nvPicPr>
          <p:cNvPr id="5" name="Picture 4"/>
          <p:cNvPicPr>
            <a:picLocks noChangeAspect="1"/>
          </p:cNvPicPr>
          <p:nvPr/>
        </p:nvPicPr>
        <p:blipFill>
          <a:blip r:embed="rId3"/>
          <a:stretch>
            <a:fillRect/>
          </a:stretch>
        </p:blipFill>
        <p:spPr>
          <a:xfrm>
            <a:off x="7865921" y="0"/>
            <a:ext cx="4326080" cy="2347915"/>
          </a:xfrm>
          <a:prstGeom prst="rect">
            <a:avLst/>
          </a:prstGeom>
        </p:spPr>
      </p:pic>
    </p:spTree>
    <p:extLst>
      <p:ext uri="{BB962C8B-B14F-4D97-AF65-F5344CB8AC3E}">
        <p14:creationId xmlns:p14="http://schemas.microsoft.com/office/powerpoint/2010/main" val="1625951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211" y="400984"/>
            <a:ext cx="8135471" cy="1325563"/>
          </a:xfrm>
        </p:spPr>
        <p:txBody>
          <a:bodyPr>
            <a:normAutofit fontScale="90000"/>
          </a:bodyPr>
          <a:lstStyle/>
          <a:p>
            <a:pPr algn="ctr"/>
            <a:r>
              <a:rPr lang="en-IE" sz="4900" b="1" dirty="0"/>
              <a:t>1</a:t>
            </a:r>
            <a:r>
              <a:rPr lang="en-IE" sz="4900" b="1" baseline="30000" dirty="0"/>
              <a:t>st</a:t>
            </a:r>
            <a:r>
              <a:rPr lang="en-IE" sz="4900" b="1" dirty="0"/>
              <a:t> Year Subject Choice </a:t>
            </a:r>
            <a:br>
              <a:rPr lang="en-IE" sz="4900" b="1" dirty="0"/>
            </a:br>
            <a:r>
              <a:rPr lang="en-IE" sz="4900" b="1" dirty="0"/>
              <a:t>2020 </a:t>
            </a:r>
            <a:r>
              <a:rPr lang="en-IE" b="1" dirty="0"/>
              <a:t/>
            </a:r>
            <a:br>
              <a:rPr lang="en-IE" b="1" dirty="0"/>
            </a:br>
            <a:endParaRPr lang="en-IE" dirty="0"/>
          </a:p>
        </p:txBody>
      </p:sp>
      <p:sp>
        <p:nvSpPr>
          <p:cNvPr id="3" name="Content Placeholder 2"/>
          <p:cNvSpPr>
            <a:spLocks noGrp="1"/>
          </p:cNvSpPr>
          <p:nvPr>
            <p:ph sz="half" idx="1"/>
          </p:nvPr>
        </p:nvSpPr>
        <p:spPr>
          <a:xfrm>
            <a:off x="1151964" y="2623483"/>
            <a:ext cx="5181600" cy="4351338"/>
          </a:xfrm>
        </p:spPr>
        <p:txBody>
          <a:bodyPr>
            <a:normAutofit fontScale="77500" lnSpcReduction="20000"/>
          </a:bodyPr>
          <a:lstStyle/>
          <a:p>
            <a:pPr marL="285750" indent="-285750">
              <a:buFont typeface="Arial" panose="020B0604020202020204" pitchFamily="34" charset="0"/>
              <a:buChar char="•"/>
            </a:pPr>
            <a:r>
              <a:rPr lang="en-IE" dirty="0"/>
              <a:t>Please take some time to read the above information, discuss the subject options together and decide what subjects will be chosen for Junior Cycle.</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While currently, we are unable to meet you in person, if you have any questions or queries with the subject options please email me </a:t>
            </a:r>
            <a:r>
              <a:rPr lang="en-IE" dirty="0">
                <a:solidFill>
                  <a:schemeClr val="bg2">
                    <a:lumMod val="50000"/>
                  </a:schemeClr>
                </a:solidFill>
                <a:hlinkClick r:id="rId2"/>
              </a:rPr>
              <a:t>john.hardiman@saintraphaels.ie </a:t>
            </a:r>
            <a:r>
              <a:rPr lang="en-IE" dirty="0"/>
              <a:t>and I will be happy to help you. </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Complete the Subject Choice form- Closing date: Friday 19</a:t>
            </a:r>
            <a:r>
              <a:rPr lang="en-IE" baseline="30000" dirty="0"/>
              <a:t>th</a:t>
            </a:r>
            <a:r>
              <a:rPr lang="en-IE" dirty="0"/>
              <a:t> June by post/by email. </a:t>
            </a:r>
          </a:p>
          <a:p>
            <a:endParaRPr lang="en-IE" dirty="0"/>
          </a:p>
        </p:txBody>
      </p:sp>
      <p:pic>
        <p:nvPicPr>
          <p:cNvPr id="6" name="Content Placeholder 5"/>
          <p:cNvPicPr>
            <a:picLocks noGrp="1" noChangeAspect="1"/>
          </p:cNvPicPr>
          <p:nvPr>
            <p:ph sz="half" idx="2"/>
          </p:nvPr>
        </p:nvPicPr>
        <p:blipFill>
          <a:blip r:embed="rId3"/>
          <a:stretch>
            <a:fillRect/>
          </a:stretch>
        </p:blipFill>
        <p:spPr>
          <a:xfrm>
            <a:off x="6622088" y="922489"/>
            <a:ext cx="4978737" cy="5745184"/>
          </a:xfrm>
          <a:prstGeom prst="rect">
            <a:avLst/>
          </a:prstGeom>
        </p:spPr>
      </p:pic>
      <p:pic>
        <p:nvPicPr>
          <p:cNvPr id="4" name="Picture 3"/>
          <p:cNvPicPr>
            <a:picLocks noChangeAspect="1"/>
          </p:cNvPicPr>
          <p:nvPr/>
        </p:nvPicPr>
        <p:blipFill>
          <a:blip r:embed="rId4"/>
          <a:stretch>
            <a:fillRect/>
          </a:stretch>
        </p:blipFill>
        <p:spPr>
          <a:xfrm>
            <a:off x="-4714875" y="-7067550"/>
            <a:ext cx="7200000" cy="5400000"/>
          </a:xfrm>
          <a:prstGeom prst="rect">
            <a:avLst/>
          </a:prstGeom>
        </p:spPr>
      </p:pic>
    </p:spTree>
    <p:extLst>
      <p:ext uri="{BB962C8B-B14F-4D97-AF65-F5344CB8AC3E}">
        <p14:creationId xmlns:p14="http://schemas.microsoft.com/office/powerpoint/2010/main" val="120216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787016" y="1365473"/>
            <a:ext cx="7230483" cy="3938357"/>
          </a:xfrm>
          <a:prstGeom prst="rect">
            <a:avLst/>
          </a:prstGeom>
        </p:spPr>
      </p:pic>
      <p:sp>
        <p:nvSpPr>
          <p:cNvPr id="8" name="Title 7"/>
          <p:cNvSpPr>
            <a:spLocks noGrp="1"/>
          </p:cNvSpPr>
          <p:nvPr>
            <p:ph type="title"/>
          </p:nvPr>
        </p:nvSpPr>
        <p:spPr>
          <a:xfrm>
            <a:off x="2018951" y="350388"/>
            <a:ext cx="10515600" cy="1325563"/>
          </a:xfrm>
        </p:spPr>
        <p:txBody>
          <a:bodyPr>
            <a:normAutofit fontScale="90000"/>
          </a:bodyPr>
          <a:lstStyle/>
          <a:p>
            <a:r>
              <a:rPr lang="en-IE" b="1" dirty="0"/>
              <a:t>How to Research Subjects </a:t>
            </a:r>
            <a:br>
              <a:rPr lang="en-IE" b="1" dirty="0"/>
            </a:br>
            <a:r>
              <a:rPr lang="en-IE" b="1" dirty="0"/>
              <a:t>using Careers Portal </a:t>
            </a:r>
            <a:r>
              <a:rPr lang="en-IE" b="1" dirty="0">
                <a:solidFill>
                  <a:schemeClr val="accent4"/>
                </a:solidFill>
              </a:rPr>
              <a:t/>
            </a:r>
            <a:br>
              <a:rPr lang="en-IE" b="1" dirty="0">
                <a:solidFill>
                  <a:schemeClr val="accent4"/>
                </a:solidFill>
              </a:rPr>
            </a:br>
            <a:endParaRPr lang="en-IE" dirty="0"/>
          </a:p>
        </p:txBody>
      </p:sp>
      <p:sp>
        <p:nvSpPr>
          <p:cNvPr id="9" name="Content Placeholder 8"/>
          <p:cNvSpPr>
            <a:spLocks noGrp="1"/>
          </p:cNvSpPr>
          <p:nvPr>
            <p:ph idx="1"/>
          </p:nvPr>
        </p:nvSpPr>
        <p:spPr>
          <a:xfrm>
            <a:off x="5071927" y="5656133"/>
            <a:ext cx="6281873" cy="2403733"/>
          </a:xfrm>
        </p:spPr>
        <p:txBody>
          <a:bodyPr/>
          <a:lstStyle/>
          <a:p>
            <a:pPr marL="285750" indent="-285750">
              <a:buFont typeface="Arial" panose="020B0604020202020204" pitchFamily="34" charset="0"/>
              <a:buChar char="•"/>
            </a:pPr>
            <a:r>
              <a:rPr lang="en-IE" dirty="0"/>
              <a:t>Log onto </a:t>
            </a:r>
            <a:r>
              <a:rPr lang="en-IE" dirty="0">
                <a:solidFill>
                  <a:srgbClr val="FFC000"/>
                </a:solidFill>
                <a:hlinkClick r:id="rId3"/>
              </a:rPr>
              <a:t>www.careersportal.ie </a:t>
            </a:r>
            <a:endParaRPr lang="en-IE" dirty="0">
              <a:solidFill>
                <a:srgbClr val="FFC000"/>
              </a:solidFill>
            </a:endParaRPr>
          </a:p>
          <a:p>
            <a:pPr marL="285750" indent="-285750">
              <a:buFont typeface="Arial" panose="020B0604020202020204" pitchFamily="34" charset="0"/>
              <a:buChar char="•"/>
            </a:pPr>
            <a:r>
              <a:rPr lang="en-IE" dirty="0"/>
              <a:t>Click on School</a:t>
            </a:r>
          </a:p>
          <a:p>
            <a:endParaRPr lang="en-IE" dirty="0"/>
          </a:p>
        </p:txBody>
      </p:sp>
      <p:sp>
        <p:nvSpPr>
          <p:cNvPr id="14" name="Oval 13"/>
          <p:cNvSpPr/>
          <p:nvPr/>
        </p:nvSpPr>
        <p:spPr>
          <a:xfrm>
            <a:off x="4853517" y="4479856"/>
            <a:ext cx="2356734" cy="10001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7" name="Straight Arrow Connector 16"/>
          <p:cNvCxnSpPr/>
          <p:nvPr/>
        </p:nvCxnSpPr>
        <p:spPr>
          <a:xfrm flipH="1" flipV="1">
            <a:off x="7052914" y="5286385"/>
            <a:ext cx="447675" cy="50006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881138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785" y="210056"/>
            <a:ext cx="10515600" cy="1325563"/>
          </a:xfrm>
        </p:spPr>
        <p:txBody>
          <a:bodyPr/>
          <a:lstStyle/>
          <a:p>
            <a:r>
              <a:rPr lang="en-IE" b="1" dirty="0"/>
              <a:t>How to Research Subjects </a:t>
            </a:r>
            <a:br>
              <a:rPr lang="en-IE" b="1" dirty="0"/>
            </a:br>
            <a:r>
              <a:rPr lang="en-IE" b="1" dirty="0"/>
              <a:t>using Careers Portal</a:t>
            </a:r>
            <a:endParaRPr lang="en-IE" dirty="0"/>
          </a:p>
        </p:txBody>
      </p:sp>
      <p:sp>
        <p:nvSpPr>
          <p:cNvPr id="5" name="Content Placeholder 4"/>
          <p:cNvSpPr>
            <a:spLocks noGrp="1"/>
          </p:cNvSpPr>
          <p:nvPr>
            <p:ph idx="1"/>
          </p:nvPr>
        </p:nvSpPr>
        <p:spPr>
          <a:xfrm>
            <a:off x="5031513" y="1822325"/>
            <a:ext cx="6281873" cy="2127508"/>
          </a:xfrm>
        </p:spPr>
        <p:txBody>
          <a:bodyPr/>
          <a:lstStyle/>
          <a:p>
            <a:r>
              <a:rPr lang="en-IE" dirty="0"/>
              <a:t>Then click on ‘Junior Cycle’</a:t>
            </a:r>
          </a:p>
          <a:p>
            <a:endParaRPr lang="en-IE" dirty="0"/>
          </a:p>
          <a:p>
            <a:endParaRPr lang="en-IE" dirty="0"/>
          </a:p>
          <a:p>
            <a:endParaRPr lang="en-IE" dirty="0"/>
          </a:p>
          <a:p>
            <a:endParaRPr lang="en-IE" dirty="0"/>
          </a:p>
          <a:p>
            <a:endParaRPr lang="en-IE" dirty="0"/>
          </a:p>
          <a:p>
            <a:endParaRPr lang="en-IE" dirty="0"/>
          </a:p>
        </p:txBody>
      </p:sp>
      <p:pic>
        <p:nvPicPr>
          <p:cNvPr id="6" name="Picture 5"/>
          <p:cNvPicPr>
            <a:picLocks noChangeAspect="1"/>
          </p:cNvPicPr>
          <p:nvPr/>
        </p:nvPicPr>
        <p:blipFill>
          <a:blip r:embed="rId2"/>
          <a:stretch>
            <a:fillRect/>
          </a:stretch>
        </p:blipFill>
        <p:spPr>
          <a:xfrm>
            <a:off x="4548063" y="2436341"/>
            <a:ext cx="7248772" cy="3999323"/>
          </a:xfrm>
          <a:prstGeom prst="rect">
            <a:avLst/>
          </a:prstGeom>
        </p:spPr>
      </p:pic>
      <p:sp>
        <p:nvSpPr>
          <p:cNvPr id="7" name="Oval 6"/>
          <p:cNvSpPr/>
          <p:nvPr/>
        </p:nvSpPr>
        <p:spPr>
          <a:xfrm>
            <a:off x="7052483" y="3545085"/>
            <a:ext cx="1924050" cy="201701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 name="Straight Arrow Connector 8"/>
          <p:cNvCxnSpPr/>
          <p:nvPr/>
        </p:nvCxnSpPr>
        <p:spPr>
          <a:xfrm>
            <a:off x="6700231" y="2299455"/>
            <a:ext cx="673158" cy="133554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627855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28812" y="237359"/>
            <a:ext cx="10515600" cy="1325563"/>
          </a:xfrm>
        </p:spPr>
        <p:txBody>
          <a:bodyPr/>
          <a:lstStyle/>
          <a:p>
            <a:r>
              <a:rPr lang="en-IE" b="1" dirty="0"/>
              <a:t>How to Research Subjects </a:t>
            </a:r>
            <a:br>
              <a:rPr lang="en-IE" b="1" dirty="0"/>
            </a:br>
            <a:r>
              <a:rPr lang="en-IE" b="1" dirty="0"/>
              <a:t>using Careers Portal</a:t>
            </a:r>
            <a:endParaRPr lang="en-IE" dirty="0"/>
          </a:p>
        </p:txBody>
      </p:sp>
      <p:sp>
        <p:nvSpPr>
          <p:cNvPr id="6" name="Content Placeholder 5"/>
          <p:cNvSpPr>
            <a:spLocks noGrp="1"/>
          </p:cNvSpPr>
          <p:nvPr>
            <p:ph idx="1"/>
          </p:nvPr>
        </p:nvSpPr>
        <p:spPr>
          <a:xfrm>
            <a:off x="5841767" y="1638299"/>
            <a:ext cx="6704495" cy="5219701"/>
          </a:xfrm>
        </p:spPr>
        <p:txBody>
          <a:bodyPr/>
          <a:lstStyle/>
          <a:p>
            <a:pPr lvl="0">
              <a:buClr>
                <a:srgbClr val="F0A22E"/>
              </a:buClr>
            </a:pPr>
            <a:r>
              <a:rPr lang="en-IE" dirty="0">
                <a:solidFill>
                  <a:prstClr val="black"/>
                </a:solidFill>
              </a:rPr>
              <a:t>Click on ‘Junior Cycle Subjects’ </a:t>
            </a:r>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p:txBody>
      </p:sp>
      <p:pic>
        <p:nvPicPr>
          <p:cNvPr id="8" name="Picture 7"/>
          <p:cNvPicPr>
            <a:picLocks noChangeAspect="1"/>
          </p:cNvPicPr>
          <p:nvPr/>
        </p:nvPicPr>
        <p:blipFill>
          <a:blip r:embed="rId2"/>
          <a:stretch>
            <a:fillRect/>
          </a:stretch>
        </p:blipFill>
        <p:spPr>
          <a:xfrm>
            <a:off x="4740750" y="2649529"/>
            <a:ext cx="7151228" cy="3913971"/>
          </a:xfrm>
          <a:prstGeom prst="rect">
            <a:avLst/>
          </a:prstGeom>
        </p:spPr>
      </p:pic>
      <p:sp>
        <p:nvSpPr>
          <p:cNvPr id="9" name="Oval 8"/>
          <p:cNvSpPr/>
          <p:nvPr/>
        </p:nvSpPr>
        <p:spPr>
          <a:xfrm>
            <a:off x="6181725" y="3289264"/>
            <a:ext cx="2009775" cy="8001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1" name="Straight Arrow Connector 10"/>
          <p:cNvCxnSpPr/>
          <p:nvPr/>
        </p:nvCxnSpPr>
        <p:spPr>
          <a:xfrm flipH="1">
            <a:off x="7906789" y="2236124"/>
            <a:ext cx="854826" cy="103229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56848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503" y="242033"/>
            <a:ext cx="10515600" cy="1325563"/>
          </a:xfrm>
        </p:spPr>
        <p:txBody>
          <a:bodyPr/>
          <a:lstStyle/>
          <a:p>
            <a:r>
              <a:rPr lang="en-IE" b="1" dirty="0"/>
              <a:t>Welcome </a:t>
            </a:r>
          </a:p>
        </p:txBody>
      </p:sp>
      <p:sp>
        <p:nvSpPr>
          <p:cNvPr id="3" name="Content Placeholder 2"/>
          <p:cNvSpPr>
            <a:spLocks noGrp="1"/>
          </p:cNvSpPr>
          <p:nvPr>
            <p:ph idx="1"/>
          </p:nvPr>
        </p:nvSpPr>
        <p:spPr>
          <a:xfrm>
            <a:off x="917330" y="2880702"/>
            <a:ext cx="10515600" cy="4351338"/>
          </a:xfrm>
        </p:spPr>
        <p:txBody>
          <a:bodyPr/>
          <a:lstStyle/>
          <a:p>
            <a:pPr algn="just"/>
            <a:r>
              <a:rPr lang="en-IE" dirty="0"/>
              <a:t>1917: Founded by the Clonfert Sisters of Mercy</a:t>
            </a:r>
          </a:p>
          <a:p>
            <a:pPr algn="just"/>
            <a:r>
              <a:rPr lang="en-IE" dirty="0"/>
              <a:t>1974: Amalgamated with the St. Brendan’s De La Salle</a:t>
            </a:r>
          </a:p>
          <a:p>
            <a:pPr algn="just"/>
            <a:r>
              <a:rPr lang="en-IE" dirty="0"/>
              <a:t>CEIST</a:t>
            </a:r>
          </a:p>
          <a:p>
            <a:pPr algn="just"/>
            <a:r>
              <a:rPr lang="en-IE" dirty="0"/>
              <a:t>Thank you for choosing St. Raphael’s.</a:t>
            </a:r>
          </a:p>
          <a:p>
            <a:endParaRPr lang="en-IE" dirty="0"/>
          </a:p>
        </p:txBody>
      </p:sp>
      <p:pic>
        <p:nvPicPr>
          <p:cNvPr id="4" name="Picture 3"/>
          <p:cNvPicPr>
            <a:picLocks noChangeAspect="1"/>
          </p:cNvPicPr>
          <p:nvPr/>
        </p:nvPicPr>
        <p:blipFill>
          <a:blip r:embed="rId2"/>
          <a:stretch>
            <a:fillRect/>
          </a:stretch>
        </p:blipFill>
        <p:spPr>
          <a:xfrm>
            <a:off x="8668207" y="0"/>
            <a:ext cx="3523793" cy="1761897"/>
          </a:xfrm>
          <a:prstGeom prst="rect">
            <a:avLst/>
          </a:prstGeom>
        </p:spPr>
      </p:pic>
      <p:pic>
        <p:nvPicPr>
          <p:cNvPr id="5" name="Picture 4"/>
          <p:cNvPicPr>
            <a:picLocks noChangeAspect="1"/>
          </p:cNvPicPr>
          <p:nvPr/>
        </p:nvPicPr>
        <p:blipFill>
          <a:blip r:embed="rId3"/>
          <a:stretch>
            <a:fillRect/>
          </a:stretch>
        </p:blipFill>
        <p:spPr>
          <a:xfrm>
            <a:off x="6377565" y="4879730"/>
            <a:ext cx="5814435" cy="1978269"/>
          </a:xfrm>
          <a:prstGeom prst="rect">
            <a:avLst/>
          </a:prstGeom>
        </p:spPr>
      </p:pic>
    </p:spTree>
    <p:extLst>
      <p:ext uri="{BB962C8B-B14F-4D97-AF65-F5344CB8AC3E}">
        <p14:creationId xmlns:p14="http://schemas.microsoft.com/office/powerpoint/2010/main" val="4050788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992" y="206863"/>
            <a:ext cx="10515600" cy="1325563"/>
          </a:xfrm>
        </p:spPr>
        <p:txBody>
          <a:bodyPr/>
          <a:lstStyle/>
          <a:p>
            <a:r>
              <a:rPr lang="en-IE" b="1" dirty="0"/>
              <a:t>How to Research Subjects </a:t>
            </a:r>
            <a:br>
              <a:rPr lang="en-IE" b="1" dirty="0"/>
            </a:br>
            <a:r>
              <a:rPr lang="en-IE" b="1" dirty="0"/>
              <a:t>using Careers Portal</a:t>
            </a:r>
            <a:endParaRPr lang="en-IE" dirty="0"/>
          </a:p>
        </p:txBody>
      </p:sp>
      <p:sp>
        <p:nvSpPr>
          <p:cNvPr id="3" name="Content Placeholder 2"/>
          <p:cNvSpPr>
            <a:spLocks noGrp="1"/>
          </p:cNvSpPr>
          <p:nvPr>
            <p:ph idx="1"/>
          </p:nvPr>
        </p:nvSpPr>
        <p:spPr>
          <a:xfrm>
            <a:off x="291604" y="2728733"/>
            <a:ext cx="4841632" cy="4351338"/>
          </a:xfrm>
        </p:spPr>
        <p:txBody>
          <a:bodyPr/>
          <a:lstStyle/>
          <a:p>
            <a:pPr marL="285750" indent="-285750"/>
            <a:r>
              <a:rPr lang="en-IE" dirty="0"/>
              <a:t>Here you will find every subject available for Junior Cycle in Ireland</a:t>
            </a:r>
          </a:p>
          <a:p>
            <a:pPr marL="285750" indent="-285750"/>
            <a:r>
              <a:rPr lang="en-IE" dirty="0"/>
              <a:t>If you click on any subject you can see all the information on that subject, including access to the full curriculum. </a:t>
            </a:r>
          </a:p>
          <a:p>
            <a:endParaRPr lang="en-IE" dirty="0"/>
          </a:p>
        </p:txBody>
      </p:sp>
      <p:pic>
        <p:nvPicPr>
          <p:cNvPr id="4" name="Picture 3"/>
          <p:cNvPicPr>
            <a:picLocks noChangeAspect="1"/>
          </p:cNvPicPr>
          <p:nvPr/>
        </p:nvPicPr>
        <p:blipFill>
          <a:blip r:embed="rId2"/>
          <a:stretch>
            <a:fillRect/>
          </a:stretch>
        </p:blipFill>
        <p:spPr>
          <a:xfrm>
            <a:off x="5272440" y="2403418"/>
            <a:ext cx="6919560" cy="4217190"/>
          </a:xfrm>
          <a:prstGeom prst="rect">
            <a:avLst/>
          </a:prstGeom>
        </p:spPr>
      </p:pic>
    </p:spTree>
    <p:extLst>
      <p:ext uri="{BB962C8B-B14F-4D97-AF65-F5344CB8AC3E}">
        <p14:creationId xmlns:p14="http://schemas.microsoft.com/office/powerpoint/2010/main" val="167578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5454" y="356333"/>
            <a:ext cx="10515600" cy="1325563"/>
          </a:xfrm>
        </p:spPr>
        <p:txBody>
          <a:bodyPr/>
          <a:lstStyle/>
          <a:p>
            <a:r>
              <a:rPr lang="en-IE" b="1" dirty="0"/>
              <a:t>Next Steps</a:t>
            </a:r>
          </a:p>
        </p:txBody>
      </p:sp>
      <p:sp>
        <p:nvSpPr>
          <p:cNvPr id="3" name="Content Placeholder 2"/>
          <p:cNvSpPr>
            <a:spLocks noGrp="1"/>
          </p:cNvSpPr>
          <p:nvPr>
            <p:ph idx="1"/>
          </p:nvPr>
        </p:nvSpPr>
        <p:spPr>
          <a:xfrm>
            <a:off x="-375138" y="2827948"/>
            <a:ext cx="10515600" cy="4351338"/>
          </a:xfrm>
        </p:spPr>
        <p:txBody>
          <a:bodyPr>
            <a:normAutofit/>
          </a:bodyPr>
          <a:lstStyle/>
          <a:p>
            <a:pPr lvl="1"/>
            <a:r>
              <a:rPr lang="en-IE" dirty="0"/>
              <a:t>Choose your </a:t>
            </a:r>
            <a:r>
              <a:rPr lang="en-IE" b="1" u="sng" dirty="0"/>
              <a:t>1</a:t>
            </a:r>
            <a:r>
              <a:rPr lang="en-IE" b="1" u="sng" baseline="30000" dirty="0"/>
              <a:t>st</a:t>
            </a:r>
            <a:r>
              <a:rPr lang="en-IE" b="1" u="sng" dirty="0"/>
              <a:t>, 2</a:t>
            </a:r>
            <a:r>
              <a:rPr lang="en-IE" b="1" u="sng" baseline="30000" dirty="0"/>
              <a:t>nd</a:t>
            </a:r>
            <a:r>
              <a:rPr lang="en-IE" b="1" u="sng" dirty="0"/>
              <a:t> and 3</a:t>
            </a:r>
            <a:r>
              <a:rPr lang="en-IE" b="1" u="sng" baseline="30000" dirty="0"/>
              <a:t>rd</a:t>
            </a:r>
            <a:r>
              <a:rPr lang="en-IE" b="1" u="sng" dirty="0"/>
              <a:t> </a:t>
            </a:r>
            <a:r>
              <a:rPr lang="en-IE" dirty="0"/>
              <a:t>subject preferences from </a:t>
            </a:r>
          </a:p>
          <a:p>
            <a:pPr marL="457200" lvl="1" indent="0">
              <a:buNone/>
            </a:pPr>
            <a:r>
              <a:rPr lang="en-IE" dirty="0"/>
              <a:t>the option subjects – </a:t>
            </a:r>
            <a:r>
              <a:rPr lang="en-IE" b="1" dirty="0"/>
              <a:t>Home Economics, Music, Art, </a:t>
            </a:r>
          </a:p>
          <a:p>
            <a:pPr marL="457200" lvl="1" indent="0">
              <a:buNone/>
            </a:pPr>
            <a:r>
              <a:rPr lang="en-IE" b="1" dirty="0"/>
              <a:t>Materials Technology- Wood, Technical Graphics or </a:t>
            </a:r>
          </a:p>
          <a:p>
            <a:pPr marL="457200" lvl="1" indent="0">
              <a:buNone/>
            </a:pPr>
            <a:r>
              <a:rPr lang="en-IE" b="1" dirty="0"/>
              <a:t>Technology. </a:t>
            </a:r>
            <a:r>
              <a:rPr lang="en-IE" i="1" dirty="0"/>
              <a:t>(We will strive to accommodate each student </a:t>
            </a:r>
          </a:p>
          <a:p>
            <a:pPr marL="457200" lvl="1" indent="0">
              <a:buNone/>
            </a:pPr>
            <a:r>
              <a:rPr lang="en-IE" i="1" dirty="0"/>
              <a:t>with their top two preferences). </a:t>
            </a:r>
          </a:p>
          <a:p>
            <a:pPr lvl="1"/>
            <a:r>
              <a:rPr lang="en-IE" dirty="0"/>
              <a:t>Complete the Subject Choice form and return it to </a:t>
            </a:r>
          </a:p>
          <a:p>
            <a:pPr marL="457200" lvl="1" indent="0">
              <a:buNone/>
            </a:pPr>
            <a:r>
              <a:rPr lang="en-IE" dirty="0"/>
              <a:t>Mr. </a:t>
            </a:r>
            <a:r>
              <a:rPr lang="en-IE" dirty="0" err="1"/>
              <a:t>Hardiman</a:t>
            </a:r>
            <a:r>
              <a:rPr lang="en-IE" dirty="0"/>
              <a:t> by </a:t>
            </a:r>
            <a:r>
              <a:rPr lang="en-IE" b="1" u="sng" dirty="0"/>
              <a:t>post/email</a:t>
            </a:r>
            <a:r>
              <a:rPr lang="en-IE" dirty="0"/>
              <a:t> </a:t>
            </a:r>
          </a:p>
          <a:p>
            <a:pPr marL="457200" lvl="1" indent="0">
              <a:buNone/>
            </a:pPr>
            <a:r>
              <a:rPr lang="en-IE" dirty="0">
                <a:hlinkClick r:id="rId2"/>
              </a:rPr>
              <a:t>john.hardiman@saintraphaels.ie</a:t>
            </a:r>
            <a:r>
              <a:rPr lang="en-IE" dirty="0"/>
              <a:t> by </a:t>
            </a:r>
            <a:r>
              <a:rPr lang="en-IE" b="1" u="sng" dirty="0"/>
              <a:t>Friday 19</a:t>
            </a:r>
            <a:r>
              <a:rPr lang="en-IE" b="1" u="sng" baseline="30000" dirty="0"/>
              <a:t>th</a:t>
            </a:r>
            <a:r>
              <a:rPr lang="en-IE" b="1" u="sng" dirty="0"/>
              <a:t> June.</a:t>
            </a:r>
          </a:p>
        </p:txBody>
      </p:sp>
      <p:pic>
        <p:nvPicPr>
          <p:cNvPr id="5" name="Content Placeholder 5"/>
          <p:cNvPicPr>
            <a:picLocks noChangeAspect="1"/>
          </p:cNvPicPr>
          <p:nvPr/>
        </p:nvPicPr>
        <p:blipFill>
          <a:blip r:embed="rId3"/>
          <a:stretch>
            <a:fillRect/>
          </a:stretch>
        </p:blipFill>
        <p:spPr>
          <a:xfrm>
            <a:off x="7341577" y="1019114"/>
            <a:ext cx="4702817" cy="54267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982245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048" y="148994"/>
            <a:ext cx="10515600" cy="1325563"/>
          </a:xfrm>
        </p:spPr>
        <p:txBody>
          <a:bodyPr/>
          <a:lstStyle/>
          <a:p>
            <a:r>
              <a:rPr lang="en-IE" b="1" dirty="0"/>
              <a:t>Questions and Answers </a:t>
            </a:r>
          </a:p>
        </p:txBody>
      </p:sp>
      <p:sp>
        <p:nvSpPr>
          <p:cNvPr id="3" name="Content Placeholder 2"/>
          <p:cNvSpPr>
            <a:spLocks noGrp="1"/>
          </p:cNvSpPr>
          <p:nvPr>
            <p:ph idx="1"/>
          </p:nvPr>
        </p:nvSpPr>
        <p:spPr>
          <a:xfrm>
            <a:off x="350626" y="2926742"/>
            <a:ext cx="10515600" cy="4351338"/>
          </a:xfrm>
        </p:spPr>
        <p:txBody>
          <a:bodyPr/>
          <a:lstStyle/>
          <a:p>
            <a:pPr lvl="0"/>
            <a:r>
              <a:rPr lang="en-IE" dirty="0"/>
              <a:t>In the </a:t>
            </a:r>
            <a:r>
              <a:rPr lang="en-IE" b="1" dirty="0"/>
              <a:t>Chat section of Zoom</a:t>
            </a:r>
            <a:r>
              <a:rPr lang="en-IE" dirty="0"/>
              <a:t>, please type any questions or queries that you may have</a:t>
            </a:r>
          </a:p>
          <a:p>
            <a:endParaRPr lang="en-IE" dirty="0"/>
          </a:p>
        </p:txBody>
      </p:sp>
      <p:pic>
        <p:nvPicPr>
          <p:cNvPr id="4" name="Picture 3"/>
          <p:cNvPicPr>
            <a:picLocks noChangeAspect="1"/>
          </p:cNvPicPr>
          <p:nvPr/>
        </p:nvPicPr>
        <p:blipFill>
          <a:blip r:embed="rId2"/>
          <a:stretch>
            <a:fillRect/>
          </a:stretch>
        </p:blipFill>
        <p:spPr>
          <a:xfrm>
            <a:off x="6761285" y="4396154"/>
            <a:ext cx="5430716" cy="2461846"/>
          </a:xfrm>
          <a:prstGeom prst="rect">
            <a:avLst/>
          </a:prstGeom>
        </p:spPr>
      </p:pic>
    </p:spTree>
    <p:extLst>
      <p:ext uri="{BB962C8B-B14F-4D97-AF65-F5344CB8AC3E}">
        <p14:creationId xmlns:p14="http://schemas.microsoft.com/office/powerpoint/2010/main" val="906410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7577" y="268409"/>
            <a:ext cx="10515600" cy="1325563"/>
          </a:xfrm>
        </p:spPr>
        <p:txBody>
          <a:bodyPr/>
          <a:lstStyle/>
          <a:p>
            <a:r>
              <a:rPr lang="en-IE" b="1" dirty="0"/>
              <a:t>Conclusion</a:t>
            </a:r>
          </a:p>
        </p:txBody>
      </p:sp>
      <p:pic>
        <p:nvPicPr>
          <p:cNvPr id="4" name="Content Placeholder 3"/>
          <p:cNvPicPr>
            <a:picLocks noGrp="1" noChangeAspect="1"/>
          </p:cNvPicPr>
          <p:nvPr>
            <p:ph idx="1"/>
          </p:nvPr>
        </p:nvPicPr>
        <p:blipFill>
          <a:blip r:embed="rId2"/>
          <a:stretch>
            <a:fillRect/>
          </a:stretch>
        </p:blipFill>
        <p:spPr>
          <a:xfrm>
            <a:off x="6629399" y="1593972"/>
            <a:ext cx="5238323" cy="5238323"/>
          </a:xfrm>
          <a:prstGeom prst="rect">
            <a:avLst/>
          </a:prstGeom>
        </p:spPr>
      </p:pic>
    </p:spTree>
    <p:extLst>
      <p:ext uri="{BB962C8B-B14F-4D97-AF65-F5344CB8AC3E}">
        <p14:creationId xmlns:p14="http://schemas.microsoft.com/office/powerpoint/2010/main" val="337559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785" y="329956"/>
            <a:ext cx="10515600" cy="1325563"/>
          </a:xfrm>
        </p:spPr>
        <p:txBody>
          <a:bodyPr/>
          <a:lstStyle/>
          <a:p>
            <a:r>
              <a:rPr lang="en-IE" b="1" dirty="0"/>
              <a:t>Parents' Handbook </a:t>
            </a:r>
          </a:p>
        </p:txBody>
      </p:sp>
      <p:sp>
        <p:nvSpPr>
          <p:cNvPr id="3" name="Content Placeholder 2"/>
          <p:cNvSpPr>
            <a:spLocks noGrp="1"/>
          </p:cNvSpPr>
          <p:nvPr>
            <p:ph idx="1"/>
          </p:nvPr>
        </p:nvSpPr>
        <p:spPr>
          <a:xfrm>
            <a:off x="2086708" y="2766403"/>
            <a:ext cx="10515600" cy="4351338"/>
          </a:xfrm>
        </p:spPr>
        <p:txBody>
          <a:bodyPr/>
          <a:lstStyle/>
          <a:p>
            <a:r>
              <a:rPr lang="en-IE" dirty="0"/>
              <a:t>Mission Statement (Page 1)</a:t>
            </a:r>
          </a:p>
          <a:p>
            <a:r>
              <a:rPr lang="en-IE" dirty="0"/>
              <a:t>Board of Management (Page 2)</a:t>
            </a:r>
          </a:p>
          <a:p>
            <a:r>
              <a:rPr lang="en-IE" dirty="0"/>
              <a:t>Pastoral Care (Page 4-5)</a:t>
            </a:r>
          </a:p>
          <a:p>
            <a:r>
              <a:rPr lang="en-IE" dirty="0"/>
              <a:t>School Timetable (Page7)</a:t>
            </a:r>
          </a:p>
          <a:p>
            <a:r>
              <a:rPr lang="en-IE" dirty="0"/>
              <a:t>Homework (Page 7)</a:t>
            </a:r>
          </a:p>
          <a:p>
            <a:r>
              <a:rPr lang="en-IE" dirty="0"/>
              <a:t>Code of Behaviour (Page 19-25)</a:t>
            </a:r>
          </a:p>
          <a:p>
            <a:endParaRPr lang="en-IE" dirty="0"/>
          </a:p>
        </p:txBody>
      </p:sp>
      <p:pic>
        <p:nvPicPr>
          <p:cNvPr id="6" name="Picture 5"/>
          <p:cNvPicPr>
            <a:picLocks noChangeAspect="1"/>
          </p:cNvPicPr>
          <p:nvPr/>
        </p:nvPicPr>
        <p:blipFill>
          <a:blip r:embed="rId2"/>
          <a:stretch>
            <a:fillRect/>
          </a:stretch>
        </p:blipFill>
        <p:spPr>
          <a:xfrm>
            <a:off x="9271763" y="1"/>
            <a:ext cx="2920237" cy="4114562"/>
          </a:xfrm>
          <a:prstGeom prst="rect">
            <a:avLst/>
          </a:prstGeom>
        </p:spPr>
      </p:pic>
    </p:spTree>
    <p:extLst>
      <p:ext uri="{BB962C8B-B14F-4D97-AF65-F5344CB8AC3E}">
        <p14:creationId xmlns:p14="http://schemas.microsoft.com/office/powerpoint/2010/main" val="3195804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845" y="157307"/>
            <a:ext cx="10516985" cy="1325563"/>
          </a:xfrm>
        </p:spPr>
        <p:txBody>
          <a:bodyPr/>
          <a:lstStyle/>
          <a:p>
            <a:pPr algn="ctr"/>
            <a:r>
              <a:rPr lang="en-IE" b="1" dirty="0"/>
              <a:t> Transition from Primary </a:t>
            </a:r>
            <a:br>
              <a:rPr lang="en-IE" b="1" dirty="0"/>
            </a:br>
            <a:r>
              <a:rPr lang="en-IE" b="1" dirty="0"/>
              <a:t>to Secondary </a:t>
            </a:r>
          </a:p>
        </p:txBody>
      </p:sp>
      <p:sp>
        <p:nvSpPr>
          <p:cNvPr id="10" name="Content Placeholder 9"/>
          <p:cNvSpPr>
            <a:spLocks noGrp="1"/>
          </p:cNvSpPr>
          <p:nvPr>
            <p:ph idx="1"/>
          </p:nvPr>
        </p:nvSpPr>
        <p:spPr>
          <a:xfrm>
            <a:off x="4217717" y="2269228"/>
            <a:ext cx="3149253" cy="5248622"/>
          </a:xfrm>
        </p:spPr>
        <p:txBody>
          <a:bodyPr>
            <a:normAutofit/>
          </a:bodyPr>
          <a:lstStyle/>
          <a:p>
            <a:pPr marL="285750" indent="-285750">
              <a:buFont typeface="Arial" panose="020B0604020202020204" pitchFamily="34" charset="0"/>
              <a:buChar char="•"/>
            </a:pPr>
            <a:r>
              <a:rPr lang="en-IE" sz="2400" b="1" dirty="0"/>
              <a:t>New Beginning</a:t>
            </a:r>
          </a:p>
          <a:p>
            <a:pPr marL="285750" indent="-285750">
              <a:buFont typeface="Arial" panose="020B0604020202020204" pitchFamily="34" charset="0"/>
              <a:buChar char="•"/>
            </a:pPr>
            <a:r>
              <a:rPr lang="en-IE" sz="2400" b="1" dirty="0"/>
              <a:t>New Challenges </a:t>
            </a:r>
          </a:p>
          <a:p>
            <a:pPr marL="742950" lvl="1" indent="-285750">
              <a:buFont typeface="Arial" panose="020B0604020202020204" pitchFamily="34" charset="0"/>
              <a:buChar char="•"/>
            </a:pPr>
            <a:r>
              <a:rPr lang="en-IE" sz="2400" dirty="0"/>
              <a:t>Size – School - Classes</a:t>
            </a:r>
          </a:p>
          <a:p>
            <a:pPr marL="742950" lvl="1" indent="-285750">
              <a:buFont typeface="Arial" panose="020B0604020202020204" pitchFamily="34" charset="0"/>
              <a:buChar char="•"/>
            </a:pPr>
            <a:r>
              <a:rPr lang="en-IE" sz="2400" dirty="0"/>
              <a:t>Movement to classrooms (teachers)</a:t>
            </a:r>
          </a:p>
          <a:p>
            <a:pPr marL="742950" lvl="1" indent="-285750">
              <a:buFont typeface="Arial" panose="020B0604020202020204" pitchFamily="34" charset="0"/>
              <a:buChar char="•"/>
            </a:pPr>
            <a:r>
              <a:rPr lang="en-IE" sz="2400" dirty="0"/>
              <a:t>Timetable – 42 periods </a:t>
            </a:r>
          </a:p>
          <a:p>
            <a:pPr marL="742950" lvl="1" indent="-285750">
              <a:buFont typeface="Arial" panose="020B0604020202020204" pitchFamily="34" charset="0"/>
              <a:buChar char="•"/>
            </a:pPr>
            <a:r>
              <a:rPr lang="en-IE" sz="2400" dirty="0"/>
              <a:t>Books </a:t>
            </a:r>
          </a:p>
          <a:p>
            <a:endParaRPr lang="en-IE" dirty="0"/>
          </a:p>
        </p:txBody>
      </p:sp>
      <p:pic>
        <p:nvPicPr>
          <p:cNvPr id="6" name="Picture 5"/>
          <p:cNvPicPr>
            <a:picLocks noChangeAspect="1"/>
          </p:cNvPicPr>
          <p:nvPr/>
        </p:nvPicPr>
        <p:blipFill>
          <a:blip r:embed="rId2"/>
          <a:stretch>
            <a:fillRect/>
          </a:stretch>
        </p:blipFill>
        <p:spPr>
          <a:xfrm>
            <a:off x="7699386" y="1977825"/>
            <a:ext cx="3560373" cy="5291787"/>
          </a:xfrm>
          <a:prstGeom prst="rect">
            <a:avLst/>
          </a:prstGeom>
        </p:spPr>
      </p:pic>
      <p:sp>
        <p:nvSpPr>
          <p:cNvPr id="15" name="TextBox 14"/>
          <p:cNvSpPr txBox="1"/>
          <p:nvPr/>
        </p:nvSpPr>
        <p:spPr>
          <a:xfrm>
            <a:off x="8034447" y="2269228"/>
            <a:ext cx="3295650" cy="235449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IE" sz="2200" dirty="0"/>
              <a:t>Lockers</a:t>
            </a:r>
          </a:p>
          <a:p>
            <a:pPr marL="342900" indent="-342900">
              <a:spcAft>
                <a:spcPts val="600"/>
              </a:spcAft>
              <a:buFont typeface="Arial" panose="020B0604020202020204" pitchFamily="34" charset="0"/>
              <a:buChar char="•"/>
            </a:pPr>
            <a:r>
              <a:rPr lang="en-IE" sz="2200" dirty="0"/>
              <a:t>Subjects </a:t>
            </a:r>
          </a:p>
          <a:p>
            <a:pPr marL="342900" indent="-342900">
              <a:spcAft>
                <a:spcPts val="600"/>
              </a:spcAft>
              <a:buFont typeface="Arial" panose="020B0604020202020204" pitchFamily="34" charset="0"/>
              <a:buChar char="•"/>
            </a:pPr>
            <a:r>
              <a:rPr lang="en-IE" sz="2200" dirty="0"/>
              <a:t>Increased workload</a:t>
            </a:r>
          </a:p>
          <a:p>
            <a:pPr marL="342900" indent="-342900">
              <a:spcAft>
                <a:spcPts val="600"/>
              </a:spcAft>
              <a:buFont typeface="Arial" panose="020B0604020202020204" pitchFamily="34" charset="0"/>
              <a:buChar char="•"/>
            </a:pPr>
            <a:r>
              <a:rPr lang="en-IE" sz="2200" dirty="0"/>
              <a:t>Integrating into School Life – New Friends</a:t>
            </a:r>
          </a:p>
        </p:txBody>
      </p:sp>
      <p:pic>
        <p:nvPicPr>
          <p:cNvPr id="3" name="Picture 2"/>
          <p:cNvPicPr>
            <a:picLocks noChangeAspect="1"/>
          </p:cNvPicPr>
          <p:nvPr/>
        </p:nvPicPr>
        <p:blipFill>
          <a:blip r:embed="rId3"/>
          <a:stretch>
            <a:fillRect/>
          </a:stretch>
        </p:blipFill>
        <p:spPr>
          <a:xfrm>
            <a:off x="8866164" y="0"/>
            <a:ext cx="3303121" cy="2198077"/>
          </a:xfrm>
          <a:prstGeom prst="rect">
            <a:avLst/>
          </a:prstGeom>
        </p:spPr>
      </p:pic>
      <p:pic>
        <p:nvPicPr>
          <p:cNvPr id="4" name="Picture 3"/>
          <p:cNvPicPr>
            <a:picLocks noChangeAspect="1"/>
          </p:cNvPicPr>
          <p:nvPr/>
        </p:nvPicPr>
        <p:blipFill rotWithShape="1">
          <a:blip r:embed="rId4"/>
          <a:srcRect t="15659"/>
          <a:stretch/>
        </p:blipFill>
        <p:spPr>
          <a:xfrm>
            <a:off x="0" y="4466492"/>
            <a:ext cx="3780692" cy="2391508"/>
          </a:xfrm>
          <a:prstGeom prst="rect">
            <a:avLst/>
          </a:prstGeom>
        </p:spPr>
      </p:pic>
    </p:spTree>
    <p:extLst>
      <p:ext uri="{BB962C8B-B14F-4D97-AF65-F5344CB8AC3E}">
        <p14:creationId xmlns:p14="http://schemas.microsoft.com/office/powerpoint/2010/main" val="3170097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73778" y="627205"/>
            <a:ext cx="10515600" cy="1325563"/>
          </a:xfrm>
        </p:spPr>
        <p:txBody>
          <a:bodyPr>
            <a:noAutofit/>
          </a:bodyPr>
          <a:lstStyle/>
          <a:p>
            <a:r>
              <a:rPr lang="en-IE" b="1" dirty="0"/>
              <a:t>How we help manage </a:t>
            </a:r>
            <a:br>
              <a:rPr lang="en-IE" b="1" dirty="0"/>
            </a:br>
            <a:r>
              <a:rPr lang="en-IE" b="1" dirty="0"/>
              <a:t>the transition</a:t>
            </a:r>
            <a:r>
              <a:rPr lang="en-IE" b="1" dirty="0">
                <a:solidFill>
                  <a:schemeClr val="bg1"/>
                </a:solidFill>
              </a:rPr>
              <a:t/>
            </a:r>
            <a:br>
              <a:rPr lang="en-IE" b="1" dirty="0">
                <a:solidFill>
                  <a:schemeClr val="bg1"/>
                </a:solidFill>
              </a:rPr>
            </a:br>
            <a:endParaRPr lang="en-IE" b="1" dirty="0">
              <a:solidFill>
                <a:schemeClr val="bg1"/>
              </a:solidFill>
            </a:endParaRPr>
          </a:p>
        </p:txBody>
      </p:sp>
      <p:sp>
        <p:nvSpPr>
          <p:cNvPr id="21" name="Content Placeholder 20"/>
          <p:cNvSpPr>
            <a:spLocks noGrp="1"/>
          </p:cNvSpPr>
          <p:nvPr>
            <p:ph idx="1"/>
          </p:nvPr>
        </p:nvSpPr>
        <p:spPr>
          <a:xfrm>
            <a:off x="705885" y="2856497"/>
            <a:ext cx="6281873" cy="5248622"/>
          </a:xfrm>
        </p:spPr>
        <p:txBody>
          <a:bodyPr>
            <a:normAutofit/>
          </a:bodyPr>
          <a:lstStyle/>
          <a:p>
            <a:r>
              <a:rPr lang="en-IE" sz="2400" dirty="0"/>
              <a:t>Pastoral Care Team</a:t>
            </a:r>
          </a:p>
          <a:p>
            <a:r>
              <a:rPr lang="en-IE" sz="2400" dirty="0"/>
              <a:t>Year Head – Mr. Parr</a:t>
            </a:r>
          </a:p>
          <a:p>
            <a:r>
              <a:rPr lang="en-IE" sz="2400" dirty="0"/>
              <a:t>Class Tutors – scheduled weekly class time </a:t>
            </a:r>
          </a:p>
          <a:p>
            <a:pPr lvl="1"/>
            <a:r>
              <a:rPr lang="en-IE" dirty="0"/>
              <a:t>Well-Being</a:t>
            </a:r>
          </a:p>
          <a:p>
            <a:pPr marL="742950" lvl="1" indent="-285750"/>
            <a:r>
              <a:rPr lang="en-IE" dirty="0"/>
              <a:t>Journals</a:t>
            </a:r>
          </a:p>
          <a:p>
            <a:endParaRPr lang="en-IE" dirty="0"/>
          </a:p>
        </p:txBody>
      </p:sp>
      <p:sp>
        <p:nvSpPr>
          <p:cNvPr id="9" name="Oval 8"/>
          <p:cNvSpPr/>
          <p:nvPr/>
        </p:nvSpPr>
        <p:spPr>
          <a:xfrm>
            <a:off x="8695266" y="840863"/>
            <a:ext cx="2931047" cy="5673725"/>
          </a:xfrm>
          <a:prstGeom prst="ellipse">
            <a:avLst/>
          </a:prstGeom>
          <a:solidFill>
            <a:srgbClr val="E5C677"/>
          </a:solidFill>
          <a:ln>
            <a:solidFill>
              <a:srgbClr val="ECD6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p:cNvSpPr txBox="1"/>
          <p:nvPr/>
        </p:nvSpPr>
        <p:spPr>
          <a:xfrm>
            <a:off x="9073347" y="1251965"/>
            <a:ext cx="2174883" cy="5078313"/>
          </a:xfrm>
          <a:prstGeom prst="rect">
            <a:avLst/>
          </a:prstGeom>
          <a:noFill/>
        </p:spPr>
        <p:txBody>
          <a:bodyPr wrap="square" rtlCol="0">
            <a:spAutoFit/>
          </a:bodyPr>
          <a:lstStyle/>
          <a:p>
            <a:pPr algn="ctr"/>
            <a:r>
              <a:rPr lang="en-IE" b="1" dirty="0"/>
              <a:t>Principal</a:t>
            </a:r>
          </a:p>
          <a:p>
            <a:pPr algn="ctr"/>
            <a:r>
              <a:rPr lang="en-IE" dirty="0"/>
              <a:t>Mr. Paul </a:t>
            </a:r>
            <a:r>
              <a:rPr lang="en-IE" dirty="0" err="1"/>
              <a:t>Cafferky</a:t>
            </a:r>
            <a:endParaRPr lang="en-IE" dirty="0"/>
          </a:p>
          <a:p>
            <a:pPr algn="ctr"/>
            <a:endParaRPr lang="en-IE" b="1" dirty="0"/>
          </a:p>
          <a:p>
            <a:pPr algn="ctr"/>
            <a:r>
              <a:rPr lang="en-IE" b="1" dirty="0"/>
              <a:t>Deputy Principal</a:t>
            </a:r>
          </a:p>
          <a:p>
            <a:pPr algn="ctr"/>
            <a:r>
              <a:rPr lang="en-IE" dirty="0"/>
              <a:t>Mr. John </a:t>
            </a:r>
            <a:r>
              <a:rPr lang="en-IE" dirty="0" err="1"/>
              <a:t>Hardiman</a:t>
            </a:r>
            <a:r>
              <a:rPr lang="en-IE" dirty="0"/>
              <a:t> </a:t>
            </a:r>
          </a:p>
          <a:p>
            <a:pPr algn="ctr"/>
            <a:endParaRPr lang="en-IE" dirty="0"/>
          </a:p>
          <a:p>
            <a:pPr algn="ctr"/>
            <a:r>
              <a:rPr lang="en-IE" b="1" dirty="0"/>
              <a:t>Year Head</a:t>
            </a:r>
          </a:p>
          <a:p>
            <a:pPr algn="ctr"/>
            <a:r>
              <a:rPr lang="en-IE" dirty="0"/>
              <a:t>Mr. Sean Parr </a:t>
            </a:r>
          </a:p>
          <a:p>
            <a:pPr algn="ctr"/>
            <a:endParaRPr lang="en-IE" dirty="0"/>
          </a:p>
          <a:p>
            <a:pPr algn="ctr"/>
            <a:r>
              <a:rPr lang="en-IE" b="1" dirty="0"/>
              <a:t>Guidance Counsellor</a:t>
            </a:r>
          </a:p>
          <a:p>
            <a:pPr algn="ctr"/>
            <a:endParaRPr lang="en-IE" b="1" dirty="0"/>
          </a:p>
          <a:p>
            <a:pPr algn="ctr"/>
            <a:r>
              <a:rPr lang="en-IE" b="1" dirty="0"/>
              <a:t>Chaplain </a:t>
            </a:r>
          </a:p>
          <a:p>
            <a:pPr algn="ctr"/>
            <a:endParaRPr lang="en-IE" dirty="0"/>
          </a:p>
          <a:p>
            <a:pPr algn="ctr"/>
            <a:r>
              <a:rPr lang="en-IE" b="1" dirty="0"/>
              <a:t>Class Tutors </a:t>
            </a:r>
          </a:p>
          <a:p>
            <a:pPr algn="ctr"/>
            <a:endParaRPr lang="en-IE" b="1" dirty="0"/>
          </a:p>
          <a:p>
            <a:pPr algn="ctr"/>
            <a:r>
              <a:rPr lang="en-IE" b="1" dirty="0" err="1"/>
              <a:t>Cáirde</a:t>
            </a:r>
            <a:r>
              <a:rPr lang="en-IE" b="1" dirty="0"/>
              <a:t> </a:t>
            </a:r>
            <a:r>
              <a:rPr lang="en-IE" b="1" dirty="0" err="1"/>
              <a:t>Nua</a:t>
            </a:r>
            <a:r>
              <a:rPr lang="en-IE" b="1" dirty="0"/>
              <a:t> </a:t>
            </a:r>
          </a:p>
          <a:p>
            <a:endParaRPr lang="en-IE" dirty="0"/>
          </a:p>
        </p:txBody>
      </p:sp>
      <p:cxnSp>
        <p:nvCxnSpPr>
          <p:cNvPr id="17" name="Straight Arrow Connector 16"/>
          <p:cNvCxnSpPr/>
          <p:nvPr/>
        </p:nvCxnSpPr>
        <p:spPr>
          <a:xfrm>
            <a:off x="10160788" y="1812335"/>
            <a:ext cx="0" cy="3113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a:off x="10160788" y="2700827"/>
            <a:ext cx="0" cy="3113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6" name="Picture 25"/>
          <p:cNvPicPr>
            <a:picLocks noChangeAspect="1"/>
          </p:cNvPicPr>
          <p:nvPr/>
        </p:nvPicPr>
        <p:blipFill>
          <a:blip r:embed="rId2"/>
          <a:stretch>
            <a:fillRect/>
          </a:stretch>
        </p:blipFill>
        <p:spPr>
          <a:xfrm>
            <a:off x="10081533" y="3489231"/>
            <a:ext cx="158510" cy="390178"/>
          </a:xfrm>
          <a:prstGeom prst="rect">
            <a:avLst/>
          </a:prstGeom>
        </p:spPr>
      </p:pic>
      <p:pic>
        <p:nvPicPr>
          <p:cNvPr id="27" name="Picture 26"/>
          <p:cNvPicPr>
            <a:picLocks noChangeAspect="1"/>
          </p:cNvPicPr>
          <p:nvPr/>
        </p:nvPicPr>
        <p:blipFill>
          <a:blip r:embed="rId2"/>
          <a:stretch>
            <a:fillRect/>
          </a:stretch>
        </p:blipFill>
        <p:spPr>
          <a:xfrm>
            <a:off x="10097514" y="4073647"/>
            <a:ext cx="158510" cy="390178"/>
          </a:xfrm>
          <a:prstGeom prst="rect">
            <a:avLst/>
          </a:prstGeom>
        </p:spPr>
      </p:pic>
      <p:cxnSp>
        <p:nvCxnSpPr>
          <p:cNvPr id="28" name="Straight Arrow Connector 27"/>
          <p:cNvCxnSpPr/>
          <p:nvPr/>
        </p:nvCxnSpPr>
        <p:spPr>
          <a:xfrm>
            <a:off x="10176769" y="4614568"/>
            <a:ext cx="0" cy="3113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a:off x="10203331" y="5169467"/>
            <a:ext cx="0" cy="3113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45321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5483" y="651895"/>
            <a:ext cx="10515600" cy="1325563"/>
          </a:xfrm>
        </p:spPr>
        <p:txBody>
          <a:bodyPr>
            <a:noAutofit/>
          </a:bodyPr>
          <a:lstStyle/>
          <a:p>
            <a:r>
              <a:rPr lang="en-IE" b="1" dirty="0"/>
              <a:t>How we help manage </a:t>
            </a:r>
            <a:br>
              <a:rPr lang="en-IE" b="1" dirty="0"/>
            </a:br>
            <a:r>
              <a:rPr lang="en-IE" b="1" dirty="0"/>
              <a:t>the transition</a:t>
            </a:r>
            <a:br>
              <a:rPr lang="en-IE" b="1" dirty="0"/>
            </a:br>
            <a:endParaRPr lang="en-IE" dirty="0"/>
          </a:p>
        </p:txBody>
      </p:sp>
      <p:sp>
        <p:nvSpPr>
          <p:cNvPr id="3" name="Content Placeholder 2"/>
          <p:cNvSpPr>
            <a:spLocks noGrp="1"/>
          </p:cNvSpPr>
          <p:nvPr>
            <p:ph idx="1"/>
          </p:nvPr>
        </p:nvSpPr>
        <p:spPr>
          <a:xfrm>
            <a:off x="337965" y="2814100"/>
            <a:ext cx="6281873" cy="3938391"/>
          </a:xfrm>
        </p:spPr>
        <p:txBody>
          <a:bodyPr>
            <a:normAutofit/>
          </a:bodyPr>
          <a:lstStyle/>
          <a:p>
            <a:r>
              <a:rPr lang="en-IE" sz="2000" dirty="0"/>
              <a:t>Mentoring Programme – </a:t>
            </a:r>
            <a:r>
              <a:rPr lang="en-IE" sz="2000" dirty="0" err="1"/>
              <a:t>Cáirde</a:t>
            </a:r>
            <a:r>
              <a:rPr lang="en-IE" sz="2000" dirty="0"/>
              <a:t> </a:t>
            </a:r>
            <a:r>
              <a:rPr lang="en-IE" sz="2000" dirty="0" err="1"/>
              <a:t>Nua</a:t>
            </a:r>
            <a:r>
              <a:rPr lang="en-IE" sz="2000" dirty="0"/>
              <a:t> and Peer Mentors</a:t>
            </a:r>
          </a:p>
          <a:p>
            <a:pPr marL="742950" lvl="1" indent="-285750"/>
            <a:r>
              <a:rPr lang="en-IE" sz="2000" dirty="0"/>
              <a:t>Assist with the transition in the first few months</a:t>
            </a:r>
          </a:p>
          <a:p>
            <a:pPr marL="742950" lvl="1" indent="-285750"/>
            <a:r>
              <a:rPr lang="en-IE" sz="2000" dirty="0"/>
              <a:t>Support and Guidance </a:t>
            </a:r>
          </a:p>
          <a:p>
            <a:pPr marL="742950" lvl="1" indent="-285750"/>
            <a:r>
              <a:rPr lang="en-IE" sz="2000" dirty="0"/>
              <a:t>Lunchtime activities</a:t>
            </a:r>
          </a:p>
          <a:p>
            <a:r>
              <a:rPr lang="en-IE" sz="2000" dirty="0"/>
              <a:t>Designated Lunchtime Area</a:t>
            </a:r>
          </a:p>
          <a:p>
            <a:r>
              <a:rPr lang="en-IE" sz="2000" dirty="0"/>
              <a:t>Information Evenings for Parents</a:t>
            </a:r>
          </a:p>
          <a:p>
            <a:r>
              <a:rPr lang="en-IE" sz="2000" dirty="0"/>
              <a:t>Themed Events – Anti-bullying/Friendship Week, Wellness, Healthy Eating, European Day of Languages etc. </a:t>
            </a:r>
          </a:p>
          <a:p>
            <a:pPr marL="742950" lvl="1" indent="-285750">
              <a:buFont typeface="Arial" panose="020B0604020202020204" pitchFamily="34" charset="0"/>
              <a:buChar char="•"/>
            </a:pPr>
            <a:endParaRPr lang="en-IE" sz="2000" b="1" dirty="0"/>
          </a:p>
          <a:p>
            <a:endParaRPr lang="en-IE" dirty="0"/>
          </a:p>
        </p:txBody>
      </p:sp>
      <p:pic>
        <p:nvPicPr>
          <p:cNvPr id="6" name="Picture 5"/>
          <p:cNvPicPr>
            <a:picLocks noChangeAspect="1"/>
          </p:cNvPicPr>
          <p:nvPr/>
        </p:nvPicPr>
        <p:blipFill rotWithShape="1">
          <a:blip r:embed="rId2"/>
          <a:srcRect l="13740" t="16485" r="12686" b="14712"/>
          <a:stretch/>
        </p:blipFill>
        <p:spPr>
          <a:xfrm>
            <a:off x="7950793" y="1652955"/>
            <a:ext cx="4237892" cy="2444261"/>
          </a:xfrm>
          <a:prstGeom prst="rect">
            <a:avLst/>
          </a:prstGeom>
        </p:spPr>
      </p:pic>
      <p:pic>
        <p:nvPicPr>
          <p:cNvPr id="7" name="Picture 6"/>
          <p:cNvPicPr>
            <a:picLocks noChangeAspect="1"/>
          </p:cNvPicPr>
          <p:nvPr/>
        </p:nvPicPr>
        <p:blipFill rotWithShape="1">
          <a:blip r:embed="rId3"/>
          <a:srcRect l="3358" t="31651" r="3377" b="24388"/>
          <a:stretch/>
        </p:blipFill>
        <p:spPr>
          <a:xfrm>
            <a:off x="6816584" y="4097216"/>
            <a:ext cx="5372101" cy="2655276"/>
          </a:xfrm>
          <a:prstGeom prst="rect">
            <a:avLst/>
          </a:prstGeom>
        </p:spPr>
      </p:pic>
    </p:spTree>
    <p:extLst>
      <p:ext uri="{BB962C8B-B14F-4D97-AF65-F5344CB8AC3E}">
        <p14:creationId xmlns:p14="http://schemas.microsoft.com/office/powerpoint/2010/main" val="1969588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008" y="2096005"/>
            <a:ext cx="4088598" cy="2456442"/>
          </a:xfrm>
        </p:spPr>
        <p:txBody>
          <a:bodyPr/>
          <a:lstStyle/>
          <a:p>
            <a:r>
              <a:rPr lang="en-IE" b="1" dirty="0"/>
              <a:t>Extra-Curricular</a:t>
            </a:r>
          </a:p>
        </p:txBody>
      </p:sp>
      <p:sp>
        <p:nvSpPr>
          <p:cNvPr id="3" name="Content Placeholder 2"/>
          <p:cNvSpPr>
            <a:spLocks noGrp="1"/>
          </p:cNvSpPr>
          <p:nvPr>
            <p:ph idx="1"/>
          </p:nvPr>
        </p:nvSpPr>
        <p:spPr>
          <a:xfrm>
            <a:off x="5194593" y="2752447"/>
            <a:ext cx="6281873" cy="3600000"/>
          </a:xfrm>
        </p:spPr>
        <p:txBody>
          <a:bodyPr>
            <a:normAutofit fontScale="25000" lnSpcReduction="20000"/>
          </a:bodyPr>
          <a:lstStyle/>
          <a:p>
            <a:pPr marL="285750" lvl="0" indent="-285750">
              <a:spcBef>
                <a:spcPts val="0"/>
              </a:spcBef>
              <a:buFont typeface="Arial" panose="020B0604020202020204" pitchFamily="34" charset="0"/>
              <a:buChar char="•"/>
            </a:pPr>
            <a:r>
              <a:rPr lang="en-IE" sz="8800" b="1" dirty="0"/>
              <a:t>Education is more than what happens in the classroom</a:t>
            </a:r>
            <a:r>
              <a:rPr lang="en-IE" sz="8800" dirty="0"/>
              <a:t>, St Raphael’s College seeks </a:t>
            </a:r>
            <a:r>
              <a:rPr lang="en-IE" sz="8800" b="1" dirty="0"/>
              <a:t>to provide a holistic educational experience for all its students.</a:t>
            </a:r>
            <a:endParaRPr lang="en-IE" sz="8800" dirty="0"/>
          </a:p>
          <a:p>
            <a:pPr marL="285750" lvl="0" indent="-285750">
              <a:spcBef>
                <a:spcPts val="0"/>
              </a:spcBef>
              <a:buFont typeface="Arial" panose="020B0604020202020204" pitchFamily="34" charset="0"/>
              <a:buChar char="•"/>
            </a:pPr>
            <a:r>
              <a:rPr lang="en-IE" sz="8800" dirty="0"/>
              <a:t>We provide </a:t>
            </a:r>
            <a:r>
              <a:rPr lang="en-IE" sz="8800" b="1" dirty="0"/>
              <a:t>a wide range of extra-curricular activities.</a:t>
            </a:r>
          </a:p>
          <a:p>
            <a:pPr marL="285750" indent="-285750">
              <a:spcBef>
                <a:spcPts val="0"/>
              </a:spcBef>
              <a:buFont typeface="Arial" panose="020B0604020202020204" pitchFamily="34" charset="0"/>
              <a:buChar char="•"/>
            </a:pPr>
            <a:r>
              <a:rPr lang="en-IE" sz="8800" dirty="0"/>
              <a:t>This </a:t>
            </a:r>
            <a:r>
              <a:rPr lang="en-IE" sz="8800" b="1" dirty="0"/>
              <a:t>will inevitably allow </a:t>
            </a:r>
            <a:r>
              <a:rPr lang="en-IE" sz="8800" dirty="0"/>
              <a:t>students </a:t>
            </a:r>
          </a:p>
          <a:p>
            <a:pPr marL="0" indent="0">
              <a:spcBef>
                <a:spcPts val="0"/>
              </a:spcBef>
              <a:buNone/>
            </a:pPr>
            <a:r>
              <a:rPr lang="en-IE" sz="8800" dirty="0"/>
              <a:t>    to:</a:t>
            </a:r>
          </a:p>
          <a:p>
            <a:pPr marL="742950" lvl="1" indent="-285750">
              <a:spcBef>
                <a:spcPts val="0"/>
              </a:spcBef>
              <a:buFont typeface="Arial" panose="020B0604020202020204" pitchFamily="34" charset="0"/>
              <a:buChar char="•"/>
            </a:pPr>
            <a:r>
              <a:rPr lang="en-IE" sz="8800" b="1" dirty="0"/>
              <a:t>Develop new skills</a:t>
            </a:r>
          </a:p>
          <a:p>
            <a:pPr marL="742950" lvl="1" indent="-285750">
              <a:spcBef>
                <a:spcPts val="0"/>
              </a:spcBef>
              <a:buFont typeface="Arial" panose="020B0604020202020204" pitchFamily="34" charset="0"/>
              <a:buChar char="•"/>
            </a:pPr>
            <a:r>
              <a:rPr lang="en-IE" sz="8800" b="1" dirty="0"/>
              <a:t>Make new friends </a:t>
            </a:r>
          </a:p>
          <a:p>
            <a:pPr marL="742950" lvl="1" indent="-285750">
              <a:spcBef>
                <a:spcPts val="0"/>
              </a:spcBef>
              <a:buFont typeface="Arial" panose="020B0604020202020204" pitchFamily="34" charset="0"/>
              <a:buChar char="•"/>
            </a:pPr>
            <a:r>
              <a:rPr lang="en-IE" sz="8800" b="1" dirty="0"/>
              <a:t>Collaborate with their peers</a:t>
            </a:r>
          </a:p>
          <a:p>
            <a:pPr marL="742950" lvl="1" indent="-285750">
              <a:spcBef>
                <a:spcPts val="0"/>
              </a:spcBef>
              <a:buFont typeface="Arial" panose="020B0604020202020204" pitchFamily="34" charset="0"/>
              <a:buChar char="•"/>
            </a:pPr>
            <a:r>
              <a:rPr lang="en-IE" sz="8800" b="1" u="sng" dirty="0"/>
              <a:t>Have fun</a:t>
            </a:r>
          </a:p>
          <a:p>
            <a:pPr marL="285750" lvl="0" indent="-285750">
              <a:buFont typeface="Arial" panose="020B0604020202020204" pitchFamily="34" charset="0"/>
              <a:buChar char="•"/>
            </a:pPr>
            <a:endParaRPr lang="en-IE" b="1" dirty="0"/>
          </a:p>
          <a:p>
            <a:endParaRPr lang="en-IE" dirty="0"/>
          </a:p>
        </p:txBody>
      </p:sp>
      <p:pic>
        <p:nvPicPr>
          <p:cNvPr id="4" name="Picture 3"/>
          <p:cNvPicPr>
            <a:picLocks noChangeAspect="1"/>
          </p:cNvPicPr>
          <p:nvPr/>
        </p:nvPicPr>
        <p:blipFill rotWithShape="1">
          <a:blip r:embed="rId2"/>
          <a:srcRect l="12874" t="9691" b="8139"/>
          <a:stretch/>
        </p:blipFill>
        <p:spPr>
          <a:xfrm>
            <a:off x="0" y="0"/>
            <a:ext cx="1881928" cy="2476500"/>
          </a:xfrm>
          <a:prstGeom prst="rect">
            <a:avLst/>
          </a:prstGeom>
        </p:spPr>
      </p:pic>
      <p:pic>
        <p:nvPicPr>
          <p:cNvPr id="1028"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12161838"/>
            <a:ext cx="335513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6" y="-12161838"/>
            <a:ext cx="6710259" cy="72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a:srcRect t="19579" b="11365"/>
          <a:stretch/>
        </p:blipFill>
        <p:spPr>
          <a:xfrm>
            <a:off x="5743571" y="19049"/>
            <a:ext cx="2333625" cy="2457451"/>
          </a:xfrm>
          <a:prstGeom prst="rect">
            <a:avLst/>
          </a:prstGeom>
        </p:spPr>
      </p:pic>
      <p:pic>
        <p:nvPicPr>
          <p:cNvPr id="11" name="Picture 10"/>
          <p:cNvPicPr>
            <a:picLocks noChangeAspect="1"/>
          </p:cNvPicPr>
          <p:nvPr/>
        </p:nvPicPr>
        <p:blipFill rotWithShape="1">
          <a:blip r:embed="rId6"/>
          <a:srcRect t="12688" b="7553"/>
          <a:stretch/>
        </p:blipFill>
        <p:spPr>
          <a:xfrm>
            <a:off x="1881928" y="0"/>
            <a:ext cx="3861643" cy="2476500"/>
          </a:xfrm>
          <a:prstGeom prst="rect">
            <a:avLst/>
          </a:prstGeom>
        </p:spPr>
      </p:pic>
      <p:pic>
        <p:nvPicPr>
          <p:cNvPr id="12" name="Picture 11"/>
          <p:cNvPicPr>
            <a:picLocks noChangeAspect="1"/>
          </p:cNvPicPr>
          <p:nvPr/>
        </p:nvPicPr>
        <p:blipFill rotWithShape="1">
          <a:blip r:embed="rId7"/>
          <a:srcRect l="6435" t="16867" r="4082" b="14605"/>
          <a:stretch/>
        </p:blipFill>
        <p:spPr>
          <a:xfrm>
            <a:off x="1" y="3981451"/>
            <a:ext cx="5019674" cy="2876550"/>
          </a:xfrm>
          <a:prstGeom prst="rect">
            <a:avLst/>
          </a:prstGeom>
        </p:spPr>
      </p:pic>
      <p:pic>
        <p:nvPicPr>
          <p:cNvPr id="13" name="Picture 12"/>
          <p:cNvPicPr>
            <a:picLocks noChangeAspect="1"/>
          </p:cNvPicPr>
          <p:nvPr/>
        </p:nvPicPr>
        <p:blipFill rotWithShape="1">
          <a:blip r:embed="rId8"/>
          <a:srcRect l="3259" t="21249" r="3740" b="26540"/>
          <a:stretch/>
        </p:blipFill>
        <p:spPr>
          <a:xfrm>
            <a:off x="8077196" y="19049"/>
            <a:ext cx="4114804" cy="2457451"/>
          </a:xfrm>
          <a:prstGeom prst="rect">
            <a:avLst/>
          </a:prstGeom>
        </p:spPr>
      </p:pic>
      <p:pic>
        <p:nvPicPr>
          <p:cNvPr id="14" name="Picture 13"/>
          <p:cNvPicPr>
            <a:picLocks noChangeAspect="1"/>
          </p:cNvPicPr>
          <p:nvPr/>
        </p:nvPicPr>
        <p:blipFill rotWithShape="1">
          <a:blip r:embed="rId9"/>
          <a:srcRect l="11007" t="4926" r="9371" b="26105"/>
          <a:stretch/>
        </p:blipFill>
        <p:spPr>
          <a:xfrm>
            <a:off x="9955934" y="3790950"/>
            <a:ext cx="2236066" cy="3067051"/>
          </a:xfrm>
          <a:prstGeom prst="rect">
            <a:avLst/>
          </a:prstGeom>
        </p:spPr>
      </p:pic>
    </p:spTree>
    <p:extLst>
      <p:ext uri="{BB962C8B-B14F-4D97-AF65-F5344CB8AC3E}">
        <p14:creationId xmlns:p14="http://schemas.microsoft.com/office/powerpoint/2010/main" val="2305400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8061" y="303579"/>
            <a:ext cx="10515600" cy="1325563"/>
          </a:xfrm>
        </p:spPr>
        <p:txBody>
          <a:bodyPr/>
          <a:lstStyle/>
          <a:p>
            <a:r>
              <a:rPr lang="en-IE" b="1" dirty="0"/>
              <a:t>School Day </a:t>
            </a:r>
          </a:p>
        </p:txBody>
      </p:sp>
      <p:sp>
        <p:nvSpPr>
          <p:cNvPr id="3" name="Content Placeholder 2"/>
          <p:cNvSpPr>
            <a:spLocks noGrp="1"/>
          </p:cNvSpPr>
          <p:nvPr>
            <p:ph idx="1"/>
          </p:nvPr>
        </p:nvSpPr>
        <p:spPr>
          <a:xfrm>
            <a:off x="521677" y="2779844"/>
            <a:ext cx="10515600" cy="4351338"/>
          </a:xfrm>
        </p:spPr>
        <p:txBody>
          <a:bodyPr>
            <a:normAutofit/>
          </a:bodyPr>
          <a:lstStyle/>
          <a:p>
            <a:r>
              <a:rPr lang="en-IE" sz="2400" dirty="0"/>
              <a:t>Timetable</a:t>
            </a:r>
          </a:p>
          <a:p>
            <a:r>
              <a:rPr lang="en-IE" sz="2400" dirty="0"/>
              <a:t>Homework Club</a:t>
            </a:r>
          </a:p>
          <a:p>
            <a:r>
              <a:rPr lang="en-IE" sz="2400" dirty="0"/>
              <a:t>Lockers</a:t>
            </a:r>
          </a:p>
          <a:p>
            <a:r>
              <a:rPr lang="en-IE" sz="2400" dirty="0"/>
              <a:t>Uniform </a:t>
            </a:r>
          </a:p>
        </p:txBody>
      </p:sp>
      <p:graphicFrame>
        <p:nvGraphicFramePr>
          <p:cNvPr id="4" name="Table 3"/>
          <p:cNvGraphicFramePr>
            <a:graphicFrameLocks noGrp="1"/>
          </p:cNvGraphicFramePr>
          <p:nvPr>
            <p:extLst>
              <p:ext uri="{D42A27DB-BD31-4B8C-83A1-F6EECF244321}">
                <p14:modId xmlns:p14="http://schemas.microsoft.com/office/powerpoint/2010/main" val="38004154"/>
              </p:ext>
            </p:extLst>
          </p:nvPr>
        </p:nvGraphicFramePr>
        <p:xfrm>
          <a:off x="6149787" y="0"/>
          <a:ext cx="6042213" cy="4119215"/>
        </p:xfrm>
        <a:graphic>
          <a:graphicData uri="http://schemas.openxmlformats.org/drawingml/2006/table">
            <a:tbl>
              <a:tblPr firstRow="1" firstCol="1" bandRow="1">
                <a:tableStyleId>{ED083AE6-46FA-4A59-8FB0-9F97EB10719F}</a:tableStyleId>
              </a:tblPr>
              <a:tblGrid>
                <a:gridCol w="831131">
                  <a:extLst>
                    <a:ext uri="{9D8B030D-6E8A-4147-A177-3AD203B41FA5}">
                      <a16:colId xmlns:a16="http://schemas.microsoft.com/office/drawing/2014/main" val="153941279"/>
                    </a:ext>
                  </a:extLst>
                </a:gridCol>
                <a:gridCol w="1057560">
                  <a:extLst>
                    <a:ext uri="{9D8B030D-6E8A-4147-A177-3AD203B41FA5}">
                      <a16:colId xmlns:a16="http://schemas.microsoft.com/office/drawing/2014/main" val="1051345423"/>
                    </a:ext>
                  </a:extLst>
                </a:gridCol>
                <a:gridCol w="981906">
                  <a:extLst>
                    <a:ext uri="{9D8B030D-6E8A-4147-A177-3AD203B41FA5}">
                      <a16:colId xmlns:a16="http://schemas.microsoft.com/office/drawing/2014/main" val="2230308247"/>
                    </a:ext>
                  </a:extLst>
                </a:gridCol>
                <a:gridCol w="1068216">
                  <a:extLst>
                    <a:ext uri="{9D8B030D-6E8A-4147-A177-3AD203B41FA5}">
                      <a16:colId xmlns:a16="http://schemas.microsoft.com/office/drawing/2014/main" val="826124073"/>
                    </a:ext>
                  </a:extLst>
                </a:gridCol>
                <a:gridCol w="1046372">
                  <a:extLst>
                    <a:ext uri="{9D8B030D-6E8A-4147-A177-3AD203B41FA5}">
                      <a16:colId xmlns:a16="http://schemas.microsoft.com/office/drawing/2014/main" val="95908306"/>
                    </a:ext>
                  </a:extLst>
                </a:gridCol>
                <a:gridCol w="1057028">
                  <a:extLst>
                    <a:ext uri="{9D8B030D-6E8A-4147-A177-3AD203B41FA5}">
                      <a16:colId xmlns:a16="http://schemas.microsoft.com/office/drawing/2014/main" val="3993844608"/>
                    </a:ext>
                  </a:extLst>
                </a:gridCol>
              </a:tblGrid>
              <a:tr h="193923">
                <a:tc>
                  <a:txBody>
                    <a:bodyPr/>
                    <a:lstStyle/>
                    <a:p>
                      <a:pPr>
                        <a:lnSpc>
                          <a:spcPct val="107000"/>
                        </a:lnSpc>
                        <a:spcAft>
                          <a:spcPts val="0"/>
                        </a:spcAft>
                      </a:pPr>
                      <a:r>
                        <a:rPr lang="en-IE" sz="1200" dirty="0">
                          <a:effectLst/>
                        </a:rPr>
                        <a:t>Time</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r>
                        <a:rPr lang="en-IE" sz="1200" dirty="0">
                          <a:effectLst/>
                        </a:rPr>
                        <a:t>Monday</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r>
                        <a:rPr lang="en-IE" sz="1200" dirty="0">
                          <a:effectLst/>
                        </a:rPr>
                        <a:t>Tuesday</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r>
                        <a:rPr lang="en-IE" sz="1200">
                          <a:effectLst/>
                        </a:rPr>
                        <a:t>Wednesday</a:t>
                      </a: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r>
                        <a:rPr lang="en-IE" sz="1200">
                          <a:effectLst/>
                        </a:rPr>
                        <a:t>Thursday</a:t>
                      </a: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r>
                        <a:rPr lang="en-IE" sz="1200">
                          <a:effectLst/>
                        </a:rPr>
                        <a:t>Friday</a:t>
                      </a: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extLst>
                  <a:ext uri="{0D108BD9-81ED-4DB2-BD59-A6C34878D82A}">
                    <a16:rowId xmlns:a16="http://schemas.microsoft.com/office/drawing/2014/main" val="3537532851"/>
                  </a:ext>
                </a:extLst>
              </a:tr>
              <a:tr h="396799">
                <a:tc>
                  <a:txBody>
                    <a:bodyPr/>
                    <a:lstStyle/>
                    <a:p>
                      <a:pPr>
                        <a:lnSpc>
                          <a:spcPct val="107000"/>
                        </a:lnSpc>
                        <a:spcAft>
                          <a:spcPts val="0"/>
                        </a:spcAft>
                      </a:pPr>
                      <a:r>
                        <a:rPr lang="en-IE" sz="1200" dirty="0">
                          <a:effectLst/>
                        </a:rPr>
                        <a:t>9:00-9:40</a:t>
                      </a:r>
                    </a:p>
                    <a:p>
                      <a:pPr>
                        <a:lnSpc>
                          <a:spcPct val="107000"/>
                        </a:lnSpc>
                        <a:spcAft>
                          <a:spcPts val="0"/>
                        </a:spcAft>
                      </a:pPr>
                      <a:r>
                        <a:rPr lang="en-IE" sz="1200" dirty="0">
                          <a:effectLst/>
                        </a:rPr>
                        <a:t> </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r>
                        <a:rPr lang="en-IE" sz="1200" dirty="0">
                          <a:effectLst/>
                        </a:rPr>
                        <a:t> </a:t>
                      </a:r>
                    </a:p>
                    <a:p>
                      <a:pPr>
                        <a:lnSpc>
                          <a:spcPct val="107000"/>
                        </a:lnSpc>
                        <a:spcAft>
                          <a:spcPts val="0"/>
                        </a:spcAft>
                      </a:pPr>
                      <a:r>
                        <a:rPr lang="en-IE" sz="1200" dirty="0">
                          <a:effectLst/>
                        </a:rPr>
                        <a:t> </a:t>
                      </a:r>
                      <a:endParaRPr lang="en-IE" sz="1200" b="1" dirty="0">
                        <a:effectLst/>
                      </a:endParaRPr>
                    </a:p>
                  </a:txBody>
                  <a:tcPr marL="31750" marR="31750" marT="0" marB="0">
                    <a:solidFill>
                      <a:schemeClr val="bg1"/>
                    </a:solidFill>
                  </a:tcPr>
                </a:tc>
                <a:tc>
                  <a:txBody>
                    <a:bodyPr/>
                    <a:lstStyle/>
                    <a:p>
                      <a:pPr>
                        <a:lnSpc>
                          <a:spcPct val="107000"/>
                        </a:lnSpc>
                        <a:spcAft>
                          <a:spcPts val="0"/>
                        </a:spcAft>
                      </a:pPr>
                      <a:r>
                        <a:rPr lang="en-IE" sz="1200" dirty="0">
                          <a:effectLst/>
                        </a:rPr>
                        <a:t> </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r>
                        <a:rPr lang="en-IE" sz="1200" dirty="0">
                          <a:effectLst/>
                        </a:rPr>
                        <a:t> </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r>
                        <a:rPr lang="en-IE" sz="1200" dirty="0">
                          <a:effectLst/>
                        </a:rPr>
                        <a:t> </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extLst>
                  <a:ext uri="{0D108BD9-81ED-4DB2-BD59-A6C34878D82A}">
                    <a16:rowId xmlns:a16="http://schemas.microsoft.com/office/drawing/2014/main" val="2048065034"/>
                  </a:ext>
                </a:extLst>
              </a:tr>
              <a:tr h="396799">
                <a:tc>
                  <a:txBody>
                    <a:bodyPr/>
                    <a:lstStyle/>
                    <a:p>
                      <a:pPr>
                        <a:lnSpc>
                          <a:spcPct val="107000"/>
                        </a:lnSpc>
                        <a:spcAft>
                          <a:spcPts val="0"/>
                        </a:spcAft>
                      </a:pPr>
                      <a:r>
                        <a:rPr lang="en-IE" sz="1200" dirty="0">
                          <a:effectLst/>
                        </a:rPr>
                        <a:t>9:40-10:20</a:t>
                      </a:r>
                      <a:endParaRPr lang="en-IE" sz="1200" b="1" dirty="0">
                        <a:effectLst/>
                      </a:endParaRPr>
                    </a:p>
                  </a:txBody>
                  <a:tcPr marL="31750" marR="31750" marT="0" marB="0">
                    <a:solidFill>
                      <a:srgbClr val="DFB857"/>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r>
                        <a:rPr lang="en-IE" sz="1200" dirty="0">
                          <a:effectLst/>
                        </a:rPr>
                        <a:t> </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r>
                        <a:rPr lang="en-IE" sz="1200" dirty="0">
                          <a:effectLst/>
                          <a:highlight>
                            <a:srgbClr val="FFFF00"/>
                          </a:highlight>
                        </a:rPr>
                        <a:t> </a:t>
                      </a:r>
                      <a:endParaRPr lang="en-IE" sz="1200" dirty="0">
                        <a:effectLst/>
                      </a:endParaRPr>
                    </a:p>
                    <a:p>
                      <a:pPr>
                        <a:lnSpc>
                          <a:spcPct val="107000"/>
                        </a:lnSpc>
                        <a:spcAft>
                          <a:spcPts val="0"/>
                        </a:spcAft>
                      </a:pPr>
                      <a:r>
                        <a:rPr lang="en-IE" sz="1200" dirty="0">
                          <a:effectLst/>
                          <a:highlight>
                            <a:srgbClr val="FFFF00"/>
                          </a:highlight>
                        </a:rPr>
                        <a:t> </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extLst>
                  <a:ext uri="{0D108BD9-81ED-4DB2-BD59-A6C34878D82A}">
                    <a16:rowId xmlns:a16="http://schemas.microsoft.com/office/drawing/2014/main" val="2943787414"/>
                  </a:ext>
                </a:extLst>
              </a:tr>
              <a:tr h="396799">
                <a:tc>
                  <a:txBody>
                    <a:bodyPr/>
                    <a:lstStyle/>
                    <a:p>
                      <a:pPr>
                        <a:lnSpc>
                          <a:spcPct val="107000"/>
                        </a:lnSpc>
                        <a:spcAft>
                          <a:spcPts val="0"/>
                        </a:spcAft>
                      </a:pPr>
                      <a:r>
                        <a:rPr lang="en-IE" sz="1200" dirty="0">
                          <a:effectLst/>
                        </a:rPr>
                        <a:t>10:20-11:00</a:t>
                      </a:r>
                    </a:p>
                    <a:p>
                      <a:pPr>
                        <a:lnSpc>
                          <a:spcPct val="107000"/>
                        </a:lnSpc>
                        <a:spcAft>
                          <a:spcPts val="0"/>
                        </a:spcAft>
                      </a:pPr>
                      <a:r>
                        <a:rPr lang="en-IE" sz="1200" dirty="0">
                          <a:effectLst/>
                        </a:rPr>
                        <a:t> </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r>
                        <a:rPr lang="en-IE" sz="1200" dirty="0">
                          <a:effectLst/>
                        </a:rPr>
                        <a:t> </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extLst>
                  <a:ext uri="{0D108BD9-81ED-4DB2-BD59-A6C34878D82A}">
                    <a16:rowId xmlns:a16="http://schemas.microsoft.com/office/drawing/2014/main" val="3414598544"/>
                  </a:ext>
                </a:extLst>
              </a:tr>
              <a:tr h="232051">
                <a:tc>
                  <a:txBody>
                    <a:bodyPr/>
                    <a:lstStyle/>
                    <a:p>
                      <a:pPr>
                        <a:lnSpc>
                          <a:spcPct val="107000"/>
                        </a:lnSpc>
                        <a:spcAft>
                          <a:spcPts val="0"/>
                        </a:spcAft>
                      </a:pPr>
                      <a:r>
                        <a:rPr lang="en-IE" sz="1200" dirty="0">
                          <a:effectLst/>
                        </a:rPr>
                        <a:t>11.00-11.15</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gn="ctr">
                        <a:lnSpc>
                          <a:spcPct val="107000"/>
                        </a:lnSpc>
                        <a:spcAft>
                          <a:spcPts val="0"/>
                        </a:spcAft>
                      </a:pPr>
                      <a:r>
                        <a:rPr lang="en-IE" sz="1200" dirty="0">
                          <a:effectLst/>
                        </a:rPr>
                        <a:t>B</a:t>
                      </a:r>
                      <a:endParaRPr lang="en-IE"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gn="ctr">
                        <a:lnSpc>
                          <a:spcPct val="107000"/>
                        </a:lnSpc>
                        <a:spcAft>
                          <a:spcPts val="0"/>
                        </a:spcAft>
                      </a:pPr>
                      <a:r>
                        <a:rPr lang="en-IE" sz="1200" dirty="0">
                          <a:effectLst/>
                        </a:rPr>
                        <a:t>R</a:t>
                      </a:r>
                      <a:endParaRPr lang="en-IE"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gn="ctr">
                        <a:lnSpc>
                          <a:spcPct val="107000"/>
                        </a:lnSpc>
                        <a:spcAft>
                          <a:spcPts val="0"/>
                        </a:spcAft>
                      </a:pPr>
                      <a:r>
                        <a:rPr lang="en-IE" sz="1200" dirty="0">
                          <a:effectLst/>
                        </a:rPr>
                        <a:t>E</a:t>
                      </a:r>
                      <a:endParaRPr lang="en-IE"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gn="ctr">
                        <a:lnSpc>
                          <a:spcPct val="107000"/>
                        </a:lnSpc>
                        <a:spcAft>
                          <a:spcPts val="0"/>
                        </a:spcAft>
                      </a:pPr>
                      <a:r>
                        <a:rPr lang="en-IE" sz="1200" dirty="0">
                          <a:effectLst/>
                        </a:rPr>
                        <a:t>A</a:t>
                      </a:r>
                      <a:endParaRPr lang="en-IE"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gn="ctr">
                        <a:lnSpc>
                          <a:spcPct val="107000"/>
                        </a:lnSpc>
                        <a:spcAft>
                          <a:spcPts val="0"/>
                        </a:spcAft>
                      </a:pPr>
                      <a:r>
                        <a:rPr lang="en-IE" sz="1200" dirty="0">
                          <a:effectLst/>
                        </a:rPr>
                        <a:t>K</a:t>
                      </a:r>
                      <a:endParaRPr lang="en-IE"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extLst>
                  <a:ext uri="{0D108BD9-81ED-4DB2-BD59-A6C34878D82A}">
                    <a16:rowId xmlns:a16="http://schemas.microsoft.com/office/drawing/2014/main" val="2057274546"/>
                  </a:ext>
                </a:extLst>
              </a:tr>
              <a:tr h="396799">
                <a:tc>
                  <a:txBody>
                    <a:bodyPr/>
                    <a:lstStyle/>
                    <a:p>
                      <a:pPr>
                        <a:lnSpc>
                          <a:spcPct val="107000"/>
                        </a:lnSpc>
                        <a:spcAft>
                          <a:spcPts val="0"/>
                        </a:spcAft>
                      </a:pPr>
                      <a:r>
                        <a:rPr lang="en-IE" sz="1200" dirty="0">
                          <a:effectLst/>
                        </a:rPr>
                        <a:t>11:15-11:55</a:t>
                      </a:r>
                    </a:p>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r>
                        <a:rPr lang="en-IE" sz="1200" dirty="0">
                          <a:effectLst/>
                        </a:rPr>
                        <a:t> </a:t>
                      </a:r>
                      <a:endParaRPr lang="en-IE" sz="1200" b="1" dirty="0">
                        <a:effectLst/>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extLst>
                  <a:ext uri="{0D108BD9-81ED-4DB2-BD59-A6C34878D82A}">
                    <a16:rowId xmlns:a16="http://schemas.microsoft.com/office/drawing/2014/main" val="37073812"/>
                  </a:ext>
                </a:extLst>
              </a:tr>
              <a:tr h="396799">
                <a:tc>
                  <a:txBody>
                    <a:bodyPr/>
                    <a:lstStyle/>
                    <a:p>
                      <a:pPr>
                        <a:lnSpc>
                          <a:spcPct val="107000"/>
                        </a:lnSpc>
                        <a:spcAft>
                          <a:spcPts val="0"/>
                        </a:spcAft>
                      </a:pPr>
                      <a:r>
                        <a:rPr lang="en-IE" sz="1200">
                          <a:effectLst/>
                        </a:rPr>
                        <a:t>11:55-12:35</a:t>
                      </a:r>
                    </a:p>
                    <a:p>
                      <a:pPr>
                        <a:lnSpc>
                          <a:spcPct val="107000"/>
                        </a:lnSpc>
                        <a:spcAft>
                          <a:spcPts val="0"/>
                        </a:spcAft>
                      </a:pPr>
                      <a:r>
                        <a:rPr lang="en-IE" sz="1200">
                          <a:effectLst/>
                        </a:rPr>
                        <a:t> </a:t>
                      </a: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r>
                        <a:rPr lang="en-IE" sz="1200" dirty="0">
                          <a:effectLst/>
                        </a:rPr>
                        <a:t> </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extLst>
                  <a:ext uri="{0D108BD9-81ED-4DB2-BD59-A6C34878D82A}">
                    <a16:rowId xmlns:a16="http://schemas.microsoft.com/office/drawing/2014/main" val="2419426500"/>
                  </a:ext>
                </a:extLst>
              </a:tr>
              <a:tr h="396799">
                <a:tc>
                  <a:txBody>
                    <a:bodyPr/>
                    <a:lstStyle/>
                    <a:p>
                      <a:pPr>
                        <a:lnSpc>
                          <a:spcPct val="107000"/>
                        </a:lnSpc>
                        <a:spcAft>
                          <a:spcPts val="0"/>
                        </a:spcAft>
                      </a:pPr>
                      <a:r>
                        <a:rPr lang="en-IE" sz="1200" dirty="0">
                          <a:effectLst/>
                        </a:rPr>
                        <a:t>12:35-1:15</a:t>
                      </a:r>
                    </a:p>
                    <a:p>
                      <a:pPr>
                        <a:lnSpc>
                          <a:spcPct val="107000"/>
                        </a:lnSpc>
                        <a:spcAft>
                          <a:spcPts val="0"/>
                        </a:spcAft>
                      </a:pPr>
                      <a:r>
                        <a:rPr lang="en-IE" sz="1200" dirty="0">
                          <a:effectLst/>
                        </a:rPr>
                        <a:t> </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r>
                        <a:rPr lang="en-IE" sz="1200" dirty="0">
                          <a:effectLst/>
                        </a:rPr>
                        <a:t> </a:t>
                      </a:r>
                    </a:p>
                    <a:p>
                      <a:pPr>
                        <a:lnSpc>
                          <a:spcPct val="107000"/>
                        </a:lnSpc>
                        <a:spcAft>
                          <a:spcPts val="0"/>
                        </a:spcAft>
                      </a:pPr>
                      <a:r>
                        <a:rPr lang="en-IE" sz="1200" dirty="0">
                          <a:effectLst/>
                        </a:rPr>
                        <a:t> </a:t>
                      </a:r>
                      <a:endParaRPr lang="en-IE" sz="1200" b="1" dirty="0">
                        <a:effectLst/>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extLst>
                  <a:ext uri="{0D108BD9-81ED-4DB2-BD59-A6C34878D82A}">
                    <a16:rowId xmlns:a16="http://schemas.microsoft.com/office/drawing/2014/main" val="4007541466"/>
                  </a:ext>
                </a:extLst>
              </a:tr>
              <a:tr h="222364">
                <a:tc>
                  <a:txBody>
                    <a:bodyPr/>
                    <a:lstStyle/>
                    <a:p>
                      <a:pPr>
                        <a:lnSpc>
                          <a:spcPct val="107000"/>
                        </a:lnSpc>
                        <a:spcAft>
                          <a:spcPts val="0"/>
                        </a:spcAft>
                      </a:pPr>
                      <a:r>
                        <a:rPr lang="en-IE" sz="1200" dirty="0">
                          <a:effectLst/>
                        </a:rPr>
                        <a:t>1.15-1.55</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gn="ctr">
                        <a:lnSpc>
                          <a:spcPct val="107000"/>
                        </a:lnSpc>
                        <a:spcAft>
                          <a:spcPts val="0"/>
                        </a:spcAft>
                      </a:pPr>
                      <a:r>
                        <a:rPr lang="en-IE" sz="1200" dirty="0">
                          <a:effectLst/>
                        </a:rPr>
                        <a:t>L</a:t>
                      </a:r>
                      <a:endParaRPr lang="en-IE"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gn="ctr">
                        <a:lnSpc>
                          <a:spcPct val="107000"/>
                        </a:lnSpc>
                        <a:spcAft>
                          <a:spcPts val="0"/>
                        </a:spcAft>
                      </a:pPr>
                      <a:r>
                        <a:rPr lang="en-IE" sz="1200" dirty="0">
                          <a:effectLst/>
                        </a:rPr>
                        <a:t>U</a:t>
                      </a:r>
                      <a:endParaRPr lang="en-IE"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gn="ctr">
                        <a:lnSpc>
                          <a:spcPct val="107000"/>
                        </a:lnSpc>
                        <a:spcAft>
                          <a:spcPts val="0"/>
                        </a:spcAft>
                      </a:pPr>
                      <a:r>
                        <a:rPr lang="en-IE" sz="1200" dirty="0">
                          <a:effectLst/>
                        </a:rPr>
                        <a:t>N</a:t>
                      </a:r>
                      <a:endParaRPr lang="en-IE" sz="1200" b="1" dirty="0">
                        <a:solidFill>
                          <a:schemeClr val="bg1"/>
                        </a:solidFill>
                        <a:effectLst/>
                      </a:endParaRPr>
                    </a:p>
                  </a:txBody>
                  <a:tcPr marL="31750" marR="31750" marT="0" marB="0">
                    <a:solidFill>
                      <a:srgbClr val="DFB857"/>
                    </a:solidFill>
                  </a:tcPr>
                </a:tc>
                <a:tc>
                  <a:txBody>
                    <a:bodyPr/>
                    <a:lstStyle/>
                    <a:p>
                      <a:pPr algn="ctr">
                        <a:lnSpc>
                          <a:spcPct val="107000"/>
                        </a:lnSpc>
                        <a:spcAft>
                          <a:spcPts val="0"/>
                        </a:spcAft>
                      </a:pPr>
                      <a:r>
                        <a:rPr lang="en-IE" sz="1200" dirty="0">
                          <a:effectLst/>
                        </a:rPr>
                        <a:t>C</a:t>
                      </a:r>
                      <a:endParaRPr lang="en-IE"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gn="ctr">
                        <a:lnSpc>
                          <a:spcPct val="107000"/>
                        </a:lnSpc>
                        <a:spcAft>
                          <a:spcPts val="0"/>
                        </a:spcAft>
                      </a:pPr>
                      <a:r>
                        <a:rPr lang="en-IE" sz="1200" dirty="0">
                          <a:effectLst/>
                        </a:rPr>
                        <a:t>H</a:t>
                      </a:r>
                      <a:endParaRPr lang="en-IE"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extLst>
                  <a:ext uri="{0D108BD9-81ED-4DB2-BD59-A6C34878D82A}">
                    <a16:rowId xmlns:a16="http://schemas.microsoft.com/office/drawing/2014/main" val="1999079525"/>
                  </a:ext>
                </a:extLst>
              </a:tr>
              <a:tr h="396799">
                <a:tc>
                  <a:txBody>
                    <a:bodyPr/>
                    <a:lstStyle/>
                    <a:p>
                      <a:pPr>
                        <a:lnSpc>
                          <a:spcPct val="107000"/>
                        </a:lnSpc>
                        <a:spcAft>
                          <a:spcPts val="0"/>
                        </a:spcAft>
                      </a:pPr>
                      <a:r>
                        <a:rPr lang="en-IE" sz="1200" dirty="0">
                          <a:effectLst/>
                        </a:rPr>
                        <a:t>1:55-2:35</a:t>
                      </a:r>
                    </a:p>
                    <a:p>
                      <a:pPr>
                        <a:lnSpc>
                          <a:spcPct val="107000"/>
                        </a:lnSpc>
                        <a:spcAft>
                          <a:spcPts val="0"/>
                        </a:spcAft>
                      </a:pPr>
                      <a:r>
                        <a:rPr lang="en-IE" sz="1200" dirty="0">
                          <a:effectLst/>
                        </a:rPr>
                        <a:t> </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r>
                        <a:rPr lang="en-IE" sz="1200" dirty="0">
                          <a:effectLst/>
                        </a:rPr>
                        <a:t> </a:t>
                      </a:r>
                    </a:p>
                    <a:p>
                      <a:pPr>
                        <a:lnSpc>
                          <a:spcPct val="107000"/>
                        </a:lnSpc>
                        <a:spcAft>
                          <a:spcPts val="0"/>
                        </a:spcAft>
                      </a:pPr>
                      <a:r>
                        <a:rPr lang="en-IE" sz="1200" dirty="0">
                          <a:effectLst/>
                        </a:rPr>
                        <a:t> </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extLst>
                  <a:ext uri="{0D108BD9-81ED-4DB2-BD59-A6C34878D82A}">
                    <a16:rowId xmlns:a16="http://schemas.microsoft.com/office/drawing/2014/main" val="1609576705"/>
                  </a:ext>
                </a:extLst>
              </a:tr>
              <a:tr h="396799">
                <a:tc>
                  <a:txBody>
                    <a:bodyPr/>
                    <a:lstStyle/>
                    <a:p>
                      <a:pPr>
                        <a:lnSpc>
                          <a:spcPct val="107000"/>
                        </a:lnSpc>
                        <a:spcAft>
                          <a:spcPts val="0"/>
                        </a:spcAft>
                      </a:pPr>
                      <a:r>
                        <a:rPr lang="en-IE" sz="1200">
                          <a:effectLst/>
                        </a:rPr>
                        <a:t>2:35-3:15</a:t>
                      </a:r>
                    </a:p>
                    <a:p>
                      <a:pPr>
                        <a:lnSpc>
                          <a:spcPct val="107000"/>
                        </a:lnSpc>
                        <a:spcAft>
                          <a:spcPts val="0"/>
                        </a:spcAft>
                      </a:pPr>
                      <a:r>
                        <a:rPr lang="en-IE" sz="1200">
                          <a:effectLst/>
                        </a:rPr>
                        <a:t> </a:t>
                      </a: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extLst>
                  <a:ext uri="{0D108BD9-81ED-4DB2-BD59-A6C34878D82A}">
                    <a16:rowId xmlns:a16="http://schemas.microsoft.com/office/drawing/2014/main" val="3923093420"/>
                  </a:ext>
                </a:extLst>
              </a:tr>
              <a:tr h="296485">
                <a:tc>
                  <a:txBody>
                    <a:bodyPr/>
                    <a:lstStyle/>
                    <a:p>
                      <a:pPr>
                        <a:lnSpc>
                          <a:spcPct val="107000"/>
                        </a:lnSpc>
                        <a:spcAft>
                          <a:spcPts val="0"/>
                        </a:spcAft>
                      </a:pPr>
                      <a:r>
                        <a:rPr lang="en-IE" sz="1200" dirty="0">
                          <a:effectLst/>
                        </a:rPr>
                        <a:t>3:15-3:55</a:t>
                      </a:r>
                      <a:endParaRPr lang="en-IE" sz="1200" b="1" dirty="0">
                        <a:effectLst/>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chemeClr val="bg1"/>
                    </a:solidFill>
                  </a:tcPr>
                </a:tc>
                <a:tc>
                  <a:txBody>
                    <a:bodyPr/>
                    <a:lstStyle/>
                    <a:p>
                      <a:pPr>
                        <a:lnSpc>
                          <a:spcPct val="107000"/>
                        </a:lnSpc>
                        <a:spcAft>
                          <a:spcPts val="0"/>
                        </a:spcAft>
                      </a:pPr>
                      <a:r>
                        <a:rPr lang="en-IE" sz="1200" dirty="0">
                          <a:effectLst/>
                        </a:rPr>
                        <a:t> </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r>
                        <a:rPr lang="en-IE" sz="1200" dirty="0">
                          <a:effectLst/>
                        </a:rPr>
                        <a:t> </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tc>
                  <a:txBody>
                    <a:bodyPr/>
                    <a:lstStyle/>
                    <a:p>
                      <a:pPr>
                        <a:lnSpc>
                          <a:spcPct val="107000"/>
                        </a:lnSpc>
                        <a:spcAft>
                          <a:spcPts val="0"/>
                        </a:spcAft>
                      </a:pPr>
                      <a:r>
                        <a:rPr lang="en-IE" sz="1200" dirty="0">
                          <a:effectLst/>
                        </a:rPr>
                        <a:t> </a:t>
                      </a: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750" marR="31750" marT="0" marB="0">
                    <a:solidFill>
                      <a:srgbClr val="DFB857"/>
                    </a:solidFill>
                  </a:tcPr>
                </a:tc>
                <a:extLst>
                  <a:ext uri="{0D108BD9-81ED-4DB2-BD59-A6C34878D82A}">
                    <a16:rowId xmlns:a16="http://schemas.microsoft.com/office/drawing/2014/main" val="579532725"/>
                  </a:ext>
                </a:extLst>
              </a:tr>
            </a:tbl>
          </a:graphicData>
        </a:graphic>
      </p:graphicFrame>
      <p:pic>
        <p:nvPicPr>
          <p:cNvPr id="5" name="Picture 4"/>
          <p:cNvPicPr>
            <a:picLocks noChangeAspect="1"/>
          </p:cNvPicPr>
          <p:nvPr/>
        </p:nvPicPr>
        <p:blipFill rotWithShape="1">
          <a:blip r:embed="rId2"/>
          <a:srcRect t="16989"/>
          <a:stretch/>
        </p:blipFill>
        <p:spPr>
          <a:xfrm>
            <a:off x="7675685" y="4196199"/>
            <a:ext cx="4516315" cy="266180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016" t="5985" r="-1"/>
          <a:stretch/>
        </p:blipFill>
        <p:spPr>
          <a:xfrm>
            <a:off x="2770094" y="3553191"/>
            <a:ext cx="3285676" cy="3304809"/>
          </a:xfrm>
          <a:prstGeom prst="rect">
            <a:avLst/>
          </a:prstGeom>
        </p:spPr>
      </p:pic>
    </p:spTree>
    <p:extLst>
      <p:ext uri="{BB962C8B-B14F-4D97-AF65-F5344CB8AC3E}">
        <p14:creationId xmlns:p14="http://schemas.microsoft.com/office/powerpoint/2010/main" val="10120316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4073</TotalTime>
  <Words>6189</Words>
  <Application>Microsoft Office PowerPoint</Application>
  <PresentationFormat>Widescreen</PresentationFormat>
  <Paragraphs>550</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Times New Roman</vt:lpstr>
      <vt:lpstr>Office Theme</vt:lpstr>
      <vt:lpstr>St. Raphael’s College  1st Year Information Evening 2020</vt:lpstr>
      <vt:lpstr>Tonight’s Agenda</vt:lpstr>
      <vt:lpstr>Welcome </vt:lpstr>
      <vt:lpstr>Parents' Handbook </vt:lpstr>
      <vt:lpstr> Transition from Primary  to Secondary </vt:lpstr>
      <vt:lpstr>How we help manage  the transition </vt:lpstr>
      <vt:lpstr>How we help manage  the transition </vt:lpstr>
      <vt:lpstr>Extra-Curricular</vt:lpstr>
      <vt:lpstr>School Day </vt:lpstr>
      <vt:lpstr>Home School Links </vt:lpstr>
      <vt:lpstr>School Journal </vt:lpstr>
      <vt:lpstr>1st Year Subjects </vt:lpstr>
      <vt:lpstr>PowerPoint Presentation</vt:lpstr>
      <vt:lpstr>PowerPoint Presentation</vt:lpstr>
      <vt:lpstr>PowerPoint Presentation</vt:lpstr>
      <vt:lpstr>PowerPoint Presentation</vt:lpstr>
      <vt:lpstr>PowerPoint Presentation</vt:lpstr>
      <vt:lpstr>PowerPoint Presentation</vt:lpstr>
      <vt:lpstr>MATERIALS TECHNOLOGY- WOOD  </vt:lpstr>
      <vt:lpstr>PowerPoint Presentation</vt:lpstr>
      <vt:lpstr>PowerPoint Presentation</vt:lpstr>
      <vt:lpstr>PowerPoint Presentation</vt:lpstr>
      <vt:lpstr>PowerPoint Presentation</vt:lpstr>
      <vt:lpstr>PowerPoint Presentation</vt:lpstr>
      <vt:lpstr>How to Choose?</vt:lpstr>
      <vt:lpstr>1st Year Subject Choice  2020  </vt:lpstr>
      <vt:lpstr>How to Research Subjects  using Careers Portal  </vt:lpstr>
      <vt:lpstr>How to Research Subjects  using Careers Portal</vt:lpstr>
      <vt:lpstr>How to Research Subjects  using Careers Portal</vt:lpstr>
      <vt:lpstr>How to Research Subjects  using Careers Portal</vt:lpstr>
      <vt:lpstr>Next Steps</vt:lpstr>
      <vt:lpstr>Questions and Answers </vt:lpstr>
      <vt:lpstr>Conclusion</vt:lpstr>
    </vt:vector>
  </TitlesOfParts>
  <Company>Client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Healy</dc:creator>
  <cp:lastModifiedBy>Ronan Crumlish</cp:lastModifiedBy>
  <cp:revision>157</cp:revision>
  <cp:lastPrinted>2020-06-15T09:58:12Z</cp:lastPrinted>
  <dcterms:created xsi:type="dcterms:W3CDTF">2020-06-08T08:40:11Z</dcterms:created>
  <dcterms:modified xsi:type="dcterms:W3CDTF">2020-06-15T13:07:41Z</dcterms:modified>
</cp:coreProperties>
</file>